
<file path=[Content_Types].xml><?xml version="1.0" encoding="utf-8"?>
<Types xmlns="http://schemas.openxmlformats.org/package/2006/content-types">
  <Default Extension="PNG" ContentType="image/png"/>
  <Default Extension="web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42"/>
  </p:notesMasterIdLst>
  <p:handoutMasterIdLst>
    <p:handoutMasterId r:id="rId43"/>
  </p:handoutMasterIdLst>
  <p:sldIdLst>
    <p:sldId id="456" r:id="rId5"/>
    <p:sldId id="439" r:id="rId6"/>
    <p:sldId id="299" r:id="rId7"/>
    <p:sldId id="505" r:id="rId8"/>
    <p:sldId id="508" r:id="rId9"/>
    <p:sldId id="398" r:id="rId10"/>
    <p:sldId id="440" r:id="rId11"/>
    <p:sldId id="536" r:id="rId12"/>
    <p:sldId id="533" r:id="rId13"/>
    <p:sldId id="435" r:id="rId14"/>
    <p:sldId id="539" r:id="rId15"/>
    <p:sldId id="451" r:id="rId16"/>
    <p:sldId id="530" r:id="rId17"/>
    <p:sldId id="322" r:id="rId18"/>
    <p:sldId id="515" r:id="rId19"/>
    <p:sldId id="531" r:id="rId20"/>
    <p:sldId id="517" r:id="rId21"/>
    <p:sldId id="518" r:id="rId22"/>
    <p:sldId id="520" r:id="rId23"/>
    <p:sldId id="523" r:id="rId24"/>
    <p:sldId id="526" r:id="rId25"/>
    <p:sldId id="527" r:id="rId26"/>
    <p:sldId id="437" r:id="rId27"/>
    <p:sldId id="529" r:id="rId28"/>
    <p:sldId id="450" r:id="rId29"/>
    <p:sldId id="548" r:id="rId30"/>
    <p:sldId id="544" r:id="rId31"/>
    <p:sldId id="545" r:id="rId32"/>
    <p:sldId id="546" r:id="rId33"/>
    <p:sldId id="547" r:id="rId34"/>
    <p:sldId id="549" r:id="rId35"/>
    <p:sldId id="541" r:id="rId36"/>
    <p:sldId id="540" r:id="rId37"/>
    <p:sldId id="542" r:id="rId38"/>
    <p:sldId id="458" r:id="rId39"/>
    <p:sldId id="469" r:id="rId40"/>
    <p:sldId id="538" r:id="rId4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ey, Robert S CIV USN NAVIFOR SUFFOLK VA (USA)" initials="CRSCUNSV(" lastIdx="3" clrIdx="0">
    <p:extLst>
      <p:ext uri="{19B8F6BF-5375-455C-9EA6-DF929625EA0E}">
        <p15:presenceInfo xmlns:p15="http://schemas.microsoft.com/office/powerpoint/2012/main" userId="S-1-5-21-1801674531-2146617017-725345543-9382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1C1C1C"/>
    <a:srgbClr val="000066"/>
    <a:srgbClr val="161645"/>
    <a:srgbClr val="FFFFFF"/>
    <a:srgbClr val="009900"/>
    <a:srgbClr val="580074"/>
    <a:srgbClr val="FFFF99"/>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40" autoAdjust="0"/>
    <p:restoredTop sz="81442" autoAdjust="0"/>
  </p:normalViewPr>
  <p:slideViewPr>
    <p:cSldViewPr snapToGrid="0">
      <p:cViewPr varScale="1">
        <p:scale>
          <a:sx n="92" d="100"/>
          <a:sy n="92" d="100"/>
        </p:scale>
        <p:origin x="1776" y="78"/>
      </p:cViewPr>
      <p:guideLst>
        <p:guide orient="horz" pos="2160"/>
        <p:guide pos="2880"/>
      </p:guideLst>
    </p:cSldViewPr>
  </p:slideViewPr>
  <p:outlineViewPr>
    <p:cViewPr>
      <p:scale>
        <a:sx n="33" d="100"/>
        <a:sy n="33" d="100"/>
      </p:scale>
      <p:origin x="0" y="-26298"/>
    </p:cViewPr>
  </p:outlineViewPr>
  <p:notesTextViewPr>
    <p:cViewPr>
      <p:scale>
        <a:sx n="100" d="100"/>
        <a:sy n="100" d="100"/>
      </p:scale>
      <p:origin x="0" y="0"/>
    </p:cViewPr>
  </p:notesTextViewPr>
  <p:sorterViewPr>
    <p:cViewPr>
      <p:scale>
        <a:sx n="120" d="100"/>
        <a:sy n="120" d="100"/>
      </p:scale>
      <p:origin x="0" y="-17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CD6BEF5-4DCE-43F9-A387-4D93E756A722}" type="datetimeFigureOut">
              <a:rPr lang="en-US" smtClean="0"/>
              <a:t>5/10/2023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21364B4-EBA5-4C62-B38C-A04E1081FC57}" type="slidenum">
              <a:rPr lang="en-US" smtClean="0"/>
              <a:t>‹#›</a:t>
            </a:fld>
            <a:endParaRPr lang="en-US"/>
          </a:p>
        </p:txBody>
      </p:sp>
    </p:spTree>
    <p:extLst>
      <p:ext uri="{BB962C8B-B14F-4D97-AF65-F5344CB8AC3E}">
        <p14:creationId xmlns:p14="http://schemas.microsoft.com/office/powerpoint/2010/main" val="269690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7175"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7A1147B6-1017-4328-9A1D-9F16B146965B}" type="slidenum">
              <a:rPr lang="en-US"/>
              <a:pPr>
                <a:defRPr/>
              </a:pPr>
              <a:t>‹#›</a:t>
            </a:fld>
            <a:endParaRPr lang="en-US"/>
          </a:p>
        </p:txBody>
      </p:sp>
    </p:spTree>
    <p:extLst>
      <p:ext uri="{BB962C8B-B14F-4D97-AF65-F5344CB8AC3E}">
        <p14:creationId xmlns:p14="http://schemas.microsoft.com/office/powerpoint/2010/main" val="3089289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1147B6-1017-4328-9A1D-9F16B146965B}" type="slidenum">
              <a:rPr lang="en-US" smtClean="0"/>
              <a:pPr>
                <a:defRPr/>
              </a:pPr>
              <a:t>2</a:t>
            </a:fld>
            <a:endParaRPr lang="en-US"/>
          </a:p>
        </p:txBody>
      </p:sp>
    </p:spTree>
    <p:extLst>
      <p:ext uri="{BB962C8B-B14F-4D97-AF65-F5344CB8AC3E}">
        <p14:creationId xmlns:p14="http://schemas.microsoft.com/office/powerpoint/2010/main" val="2907669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only half the list of Facebook’s terms of service! You freely give up a lot of information to not just other users, but to F</a:t>
            </a:r>
            <a:r>
              <a:rPr lang="en-US" dirty="0" smtClean="0"/>
              <a:t>acebook </a:t>
            </a:r>
            <a:r>
              <a:rPr lang="en-US" dirty="0"/>
              <a:t>itself. Does this create more of a vulnerability? Does this increase risk</a:t>
            </a:r>
            <a:r>
              <a:rPr lang="en-US" dirty="0" smtClean="0"/>
              <a:t>?</a:t>
            </a:r>
          </a:p>
          <a:p>
            <a:endParaRPr lang="en-US" dirty="0" smtClean="0"/>
          </a:p>
          <a:p>
            <a:r>
              <a:rPr lang="en-US" dirty="0" smtClean="0"/>
              <a:t>Many</a:t>
            </a:r>
            <a:r>
              <a:rPr lang="en-US" baseline="0" dirty="0" smtClean="0"/>
              <a:t> of the </a:t>
            </a:r>
            <a:r>
              <a:rPr lang="en-US" baseline="0" dirty="0" err="1" smtClean="0"/>
              <a:t>ToS</a:t>
            </a:r>
            <a:r>
              <a:rPr lang="en-US" baseline="0" dirty="0" smtClean="0"/>
              <a:t> on other platforms read very similarly.  Be aware.</a:t>
            </a:r>
          </a:p>
          <a:p>
            <a:endParaRPr lang="en-US" baseline="0" dirty="0" smtClean="0"/>
          </a:p>
          <a:p>
            <a:r>
              <a:rPr lang="en-US" baseline="0" dirty="0" smtClean="0"/>
              <a:t>“If you’re not paying for it, you’re not the customer; you’re the product being sold”.</a:t>
            </a:r>
            <a:endParaRPr lang="en-US" dirty="0"/>
          </a:p>
        </p:txBody>
      </p:sp>
      <p:sp>
        <p:nvSpPr>
          <p:cNvPr id="4" name="Slide Number Placeholder 3"/>
          <p:cNvSpPr>
            <a:spLocks noGrp="1"/>
          </p:cNvSpPr>
          <p:nvPr>
            <p:ph type="sldNum" sz="quarter" idx="5"/>
          </p:nvPr>
        </p:nvSpPr>
        <p:spPr/>
        <p:txBody>
          <a:bodyPr/>
          <a:lstStyle/>
          <a:p>
            <a:pPr>
              <a:defRPr/>
            </a:pPr>
            <a:fld id="{7A1147B6-1017-4328-9A1D-9F16B146965B}" type="slidenum">
              <a:rPr lang="en-US" smtClean="0"/>
              <a:pPr>
                <a:defRPr/>
              </a:pPr>
              <a:t>12</a:t>
            </a:fld>
            <a:endParaRPr lang="en-US"/>
          </a:p>
        </p:txBody>
      </p:sp>
    </p:spTree>
    <p:extLst>
      <p:ext uri="{BB962C8B-B14F-4D97-AF65-F5344CB8AC3E}">
        <p14:creationId xmlns:p14="http://schemas.microsoft.com/office/powerpoint/2010/main" val="3876422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9D1CB39-E8B5-44A9-B279-37B3BD0BAF55}" type="slidenum">
              <a:rPr lang="en-US" smtClean="0"/>
              <a:pPr/>
              <a:t>13</a:t>
            </a:fld>
            <a:endParaRPr lang="en-US"/>
          </a:p>
        </p:txBody>
      </p:sp>
      <p:sp>
        <p:nvSpPr>
          <p:cNvPr id="57347" name="Rectangle 2"/>
          <p:cNvSpPr>
            <a:spLocks noGrp="1" noChangeArrowheads="1"/>
          </p:cNvSpPr>
          <p:nvPr>
            <p:ph type="body" idx="1"/>
          </p:nvPr>
        </p:nvSpPr>
        <p:spPr>
          <a:noFill/>
          <a:ln/>
        </p:spPr>
        <p:txBody>
          <a:bodyPr/>
          <a:lstStyle/>
          <a:p>
            <a:pPr eaLnBrk="1" hangingPunct="1"/>
            <a:r>
              <a:rPr lang="en-US" dirty="0"/>
              <a:t>Privacy settings are available on most sites and vary depending on the specific sites privacy policy.</a:t>
            </a:r>
          </a:p>
          <a:p>
            <a:pPr eaLnBrk="1" hangingPunct="1"/>
            <a:r>
              <a:rPr lang="en-US" dirty="0"/>
              <a:t>Facebook’s current privacy settings are now included in the rights that you grant Facebook in regards to what they are able to do with your information, as well as what applications linked to the site are able to obtain.</a:t>
            </a:r>
          </a:p>
          <a:p>
            <a:pPr eaLnBrk="1" hangingPunct="1"/>
            <a:endParaRPr lang="en-US" dirty="0"/>
          </a:p>
        </p:txBody>
      </p:sp>
    </p:spTree>
    <p:extLst>
      <p:ext uri="{BB962C8B-B14F-4D97-AF65-F5344CB8AC3E}">
        <p14:creationId xmlns:p14="http://schemas.microsoft.com/office/powerpoint/2010/main" val="4074823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EBA1113-281C-4A8F-8C23-6565CBC75509}" type="slidenum">
              <a:rPr lang="en-US" smtClean="0"/>
              <a:pPr/>
              <a:t>14</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dirty="0"/>
              <a:t>Do not trust who you cannot see and verify. It is not hard to establish fake accounts and to fake information to target people. There are adversaries out there who are targeting you with social engineering. It is easy, it’s cheap, and it is an effective tool for gathering information and exploiting</a:t>
            </a:r>
            <a:r>
              <a:rPr lang="en-US" baseline="0" dirty="0"/>
              <a:t> vulnerabilities in both the cyber, and real world.</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76FDDF7-43DD-41E2-AC06-54B6804BA739}" type="slidenum">
              <a:rPr lang="en-US" smtClean="0"/>
              <a:pPr/>
              <a:t>15</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dirty="0" smtClean="0"/>
              <a:t>Do’s and Don’ts of Social Networking and using</a:t>
            </a:r>
            <a:r>
              <a:rPr lang="en-US" baseline="0" dirty="0" smtClean="0"/>
              <a:t> social media platforms</a:t>
            </a:r>
            <a:endParaRPr lang="en-US" dirty="0" smtClean="0"/>
          </a:p>
          <a:p>
            <a:pPr eaLnBrk="1" hangingPunct="1"/>
            <a:endParaRPr lang="en-US" dirty="0" smtClean="0"/>
          </a:p>
          <a:p>
            <a:pPr eaLnBrk="1" hangingPunct="1"/>
            <a:r>
              <a:rPr lang="en-US" dirty="0" smtClean="0"/>
              <a:t>An outline of some basic points that a user should follow to make their use of the internet safer.</a:t>
            </a:r>
          </a:p>
          <a:p>
            <a:pPr eaLnBrk="1" hangingPunct="1"/>
            <a:endParaRPr lang="en-US" dirty="0" smtClean="0"/>
          </a:p>
        </p:txBody>
      </p:sp>
    </p:spTree>
    <p:extLst>
      <p:ext uri="{BB962C8B-B14F-4D97-AF65-F5344CB8AC3E}">
        <p14:creationId xmlns:p14="http://schemas.microsoft.com/office/powerpoint/2010/main" val="3662983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Always make it a habit</a:t>
            </a:r>
            <a:r>
              <a:rPr lang="en-US" baseline="0" dirty="0" smtClean="0"/>
              <a:t> to post </a:t>
            </a:r>
            <a:r>
              <a:rPr lang="en-US" dirty="0" smtClean="0"/>
              <a:t>PAST tense.  For example:</a:t>
            </a:r>
          </a:p>
          <a:p>
            <a:r>
              <a:rPr lang="en-US" dirty="0" smtClean="0"/>
              <a:t>“Leaving</a:t>
            </a:r>
            <a:r>
              <a:rPr lang="en-US" baseline="0" dirty="0" smtClean="0"/>
              <a:t> </a:t>
            </a:r>
            <a:r>
              <a:rPr lang="en-US" dirty="0" smtClean="0"/>
              <a:t>for our week vacation in OBX” versus “Had a wonder week in the OBX”</a:t>
            </a:r>
            <a:r>
              <a:rPr lang="en-US" baseline="0" dirty="0" smtClean="0"/>
              <a:t>.  A thief can use the first post to their advantage, knowing you won’t be home for the week where as a Past tense post provides a the same thief nothing!</a:t>
            </a:r>
            <a:endParaRPr lang="en-US" dirty="0" smtClean="0"/>
          </a:p>
          <a:p>
            <a:endParaRPr lang="en-US" dirty="0" smtClean="0"/>
          </a:p>
          <a:p>
            <a:r>
              <a:rPr lang="en-US" dirty="0" smtClean="0"/>
              <a:t>Be mindful of timelines</a:t>
            </a:r>
          </a:p>
          <a:p>
            <a:pPr lvl="1"/>
            <a:r>
              <a:rPr lang="en-US" dirty="0" smtClean="0"/>
              <a:t>Timelines can quickly reveal patterns and routines when aggregated</a:t>
            </a:r>
          </a:p>
          <a:p>
            <a:pPr marL="285750" lvl="1" indent="-285750">
              <a:buFont typeface="Arial" panose="020B0604020202020204" pitchFamily="34" charset="0"/>
              <a:buChar char="•"/>
            </a:pPr>
            <a:r>
              <a:rPr lang="en-US" sz="1800" dirty="0" smtClean="0"/>
              <a:t>Understand your audience on the world wide web (www).  You are potentially posting to millions, regardless of your privacy settings!</a:t>
            </a:r>
          </a:p>
          <a:p>
            <a:pPr marL="285750" lvl="1" indent="-285750">
              <a:buFont typeface="Arial" panose="020B0604020202020204" pitchFamily="34" charset="0"/>
              <a:buChar char="•"/>
            </a:pPr>
            <a:r>
              <a:rPr lang="en-US" sz="1800" dirty="0" smtClean="0"/>
              <a:t>Always remember to protect other’s information as if it were your own. </a:t>
            </a:r>
          </a:p>
          <a:p>
            <a:pPr lvl="1"/>
            <a:r>
              <a:rPr lang="en-US" dirty="0" smtClean="0">
                <a:solidFill>
                  <a:srgbClr val="000082"/>
                </a:solidFill>
              </a:rPr>
              <a:t>Never post someone else’s picture, itinerary, location and so on (unless given permission). If they wanted that information posted on the internet, they will do it themselves.</a:t>
            </a:r>
          </a:p>
          <a:p>
            <a:endParaRPr lang="en-US" dirty="0"/>
          </a:p>
        </p:txBody>
      </p:sp>
      <p:sp>
        <p:nvSpPr>
          <p:cNvPr id="4" name="Slide Number Placeholder 3"/>
          <p:cNvSpPr>
            <a:spLocks noGrp="1"/>
          </p:cNvSpPr>
          <p:nvPr>
            <p:ph type="sldNum" sz="quarter" idx="10"/>
          </p:nvPr>
        </p:nvSpPr>
        <p:spPr/>
        <p:txBody>
          <a:bodyPr/>
          <a:lstStyle/>
          <a:p>
            <a:pPr>
              <a:defRPr/>
            </a:pPr>
            <a:fld id="{7A1147B6-1017-4328-9A1D-9F16B146965B}" type="slidenum">
              <a:rPr lang="en-US" smtClean="0"/>
              <a:pPr>
                <a:defRPr/>
              </a:pPr>
              <a:t>16</a:t>
            </a:fld>
            <a:endParaRPr lang="en-US"/>
          </a:p>
        </p:txBody>
      </p:sp>
    </p:spTree>
    <p:extLst>
      <p:ext uri="{BB962C8B-B14F-4D97-AF65-F5344CB8AC3E}">
        <p14:creationId xmlns:p14="http://schemas.microsoft.com/office/powerpoint/2010/main" val="1547982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9D1CB39-E8B5-44A9-B279-37B3BD0BAF55}" type="slidenum">
              <a:rPr lang="en-US" smtClean="0"/>
              <a:pPr/>
              <a:t>17</a:t>
            </a:fld>
            <a:endParaRPr lang="en-US" smtClean="0"/>
          </a:p>
        </p:txBody>
      </p:sp>
      <p:sp>
        <p:nvSpPr>
          <p:cNvPr id="57347" name="Rectangle 2"/>
          <p:cNvSpPr>
            <a:spLocks noGrp="1" noChangeArrowheads="1"/>
          </p:cNvSpPr>
          <p:nvPr>
            <p:ph type="body" idx="1"/>
          </p:nvPr>
        </p:nvSpPr>
        <p:spPr>
          <a:noFill/>
          <a:ln/>
        </p:spPr>
        <p:txBody>
          <a:bodyPr/>
          <a:lstStyle/>
          <a:p>
            <a:pPr eaLnBrk="1" hangingPunct="1"/>
            <a:r>
              <a:rPr lang="en-US" dirty="0" smtClean="0"/>
              <a:t>Do not trust who you cannot see and verify. It is not hard to establish accounts and to fake information to target people.</a:t>
            </a:r>
          </a:p>
          <a:p>
            <a:pPr eaLnBrk="1" hangingPunct="1"/>
            <a:endParaRPr lang="en-US" dirty="0" smtClean="0"/>
          </a:p>
          <a:p>
            <a:pPr eaLnBrk="1" hangingPunct="1"/>
            <a:r>
              <a:rPr lang="en-US" dirty="0" smtClean="0"/>
              <a:t>How do</a:t>
            </a:r>
            <a:r>
              <a:rPr lang="en-US" baseline="0" dirty="0" smtClean="0"/>
              <a:t> you verify?  It’s easy, </a:t>
            </a:r>
            <a:r>
              <a:rPr lang="en-US" u="sng" baseline="0" dirty="0" smtClean="0"/>
              <a:t>call them.</a:t>
            </a:r>
            <a:endParaRPr lang="en-US" u="sng" dirty="0" smtClean="0"/>
          </a:p>
          <a:p>
            <a:pPr eaLnBrk="1" hangingPunct="1"/>
            <a:endParaRPr lang="en-US" dirty="0" smtClean="0"/>
          </a:p>
        </p:txBody>
      </p:sp>
    </p:spTree>
    <p:extLst>
      <p:ext uri="{BB962C8B-B14F-4D97-AF65-F5344CB8AC3E}">
        <p14:creationId xmlns:p14="http://schemas.microsoft.com/office/powerpoint/2010/main" val="2473330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EBA1113-281C-4A8F-8C23-6565CBC75509}" type="slidenum">
              <a:rPr lang="en-US" smtClean="0"/>
              <a:pPr/>
              <a:t>18</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dirty="0" smtClean="0"/>
              <a:t>Privacy settings are available on most sites and vary depending on the specific sites privacy policy.</a:t>
            </a:r>
          </a:p>
          <a:p>
            <a:pPr eaLnBrk="1" hangingPunct="1"/>
            <a:r>
              <a:rPr lang="en-US" dirty="0" smtClean="0"/>
              <a:t>Facebook’s current privacy settings are now included in the rights that you grant Facebook in regards to what they are able to do with your information, as well as what applications linked to the site are able to obtain.</a:t>
            </a:r>
          </a:p>
          <a:p>
            <a:pPr eaLnBrk="1" hangingPunct="1"/>
            <a:r>
              <a:rPr lang="en-US" dirty="0" smtClean="0"/>
              <a:t>There are over 100 different security settings on Facebook.</a:t>
            </a:r>
          </a:p>
        </p:txBody>
      </p:sp>
    </p:spTree>
    <p:extLst>
      <p:ext uri="{BB962C8B-B14F-4D97-AF65-F5344CB8AC3E}">
        <p14:creationId xmlns:p14="http://schemas.microsoft.com/office/powerpoint/2010/main" val="3411628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AB9CAC3-3961-43A0-9CA9-1AD537DBF5FB}" type="slidenum">
              <a:rPr lang="en-US" smtClean="0"/>
              <a:pPr/>
              <a:t>19</a:t>
            </a:fld>
            <a:endParaRPr lang="en-US" smtClean="0"/>
          </a:p>
        </p:txBody>
      </p:sp>
      <p:sp>
        <p:nvSpPr>
          <p:cNvPr id="60419" name="Rectangle 2"/>
          <p:cNvSpPr>
            <a:spLocks noGrp="1" noChangeArrowheads="1"/>
          </p:cNvSpPr>
          <p:nvPr>
            <p:ph type="body" idx="1"/>
          </p:nvPr>
        </p:nvSpPr>
        <p:spPr>
          <a:noFill/>
          <a:ln/>
        </p:spPr>
        <p:txBody>
          <a:bodyPr/>
          <a:lstStyle/>
          <a:p>
            <a:pPr eaLnBrk="1" hangingPunct="1"/>
            <a:r>
              <a:rPr lang="en-US" dirty="0" smtClean="0"/>
              <a:t>Always consider how the information that you make available can be used against you. </a:t>
            </a:r>
          </a:p>
          <a:p>
            <a:pPr eaLnBrk="1" hangingPunct="1"/>
            <a:r>
              <a:rPr lang="en-US" dirty="0" smtClean="0"/>
              <a:t>What image does your social networking profile give of you? </a:t>
            </a:r>
          </a:p>
          <a:p>
            <a:pPr eaLnBrk="1" hangingPunct="1"/>
            <a:r>
              <a:rPr lang="en-US" dirty="0" smtClean="0"/>
              <a:t>What messages are your</a:t>
            </a:r>
            <a:r>
              <a:rPr lang="en-US" baseline="0" dirty="0" smtClean="0"/>
              <a:t> posts actually saying about you?</a:t>
            </a:r>
          </a:p>
          <a:p>
            <a:pPr eaLnBrk="1" hangingPunct="1"/>
            <a:r>
              <a:rPr lang="en-US" baseline="0" dirty="0" smtClean="0"/>
              <a:t>Also understand your post today could actually affect you years down the road</a:t>
            </a:r>
            <a:endParaRPr lang="en-US" dirty="0" smtClean="0"/>
          </a:p>
        </p:txBody>
      </p:sp>
    </p:spTree>
    <p:extLst>
      <p:ext uri="{BB962C8B-B14F-4D97-AF65-F5344CB8AC3E}">
        <p14:creationId xmlns:p14="http://schemas.microsoft.com/office/powerpoint/2010/main" val="3054600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515B7E7D-732B-46C3-8BC8-AC0200A79AC5}" type="slidenum">
              <a:rPr lang="en-US" smtClean="0"/>
              <a:pPr/>
              <a:t>20</a:t>
            </a:fld>
            <a:endParaRPr lang="en-US" smtClean="0"/>
          </a:p>
        </p:txBody>
      </p:sp>
      <p:sp>
        <p:nvSpPr>
          <p:cNvPr id="64515" name="Rectangle 2"/>
          <p:cNvSpPr>
            <a:spLocks noGrp="1" noChangeArrowheads="1"/>
          </p:cNvSpPr>
          <p:nvPr>
            <p:ph type="body" idx="1"/>
          </p:nvPr>
        </p:nvSpPr>
        <p:spPr>
          <a:noFill/>
          <a:ln/>
        </p:spPr>
        <p:txBody>
          <a:bodyPr/>
          <a:lstStyle/>
          <a:p>
            <a:pPr eaLnBrk="1" hangingPunct="1"/>
            <a:r>
              <a:rPr lang="en-US" dirty="0" smtClean="0"/>
              <a:t>Be an informed user. Know the terms of use, the changes to the site, and all of the different settings that are available. Make your site as secure as possible, understand that data collection is the job of many– from marketing campaigns to adversaries. </a:t>
            </a:r>
          </a:p>
          <a:p>
            <a:pPr eaLnBrk="1" hangingPunct="1"/>
            <a:r>
              <a:rPr lang="en-US" dirty="0" smtClean="0"/>
              <a:t>Regardless of settings, never post details– details make you vulnerable.</a:t>
            </a:r>
          </a:p>
          <a:p>
            <a:pPr eaLnBrk="1" hangingPunct="1"/>
            <a:endParaRPr lang="en-US" dirty="0" smtClean="0"/>
          </a:p>
        </p:txBody>
      </p:sp>
    </p:spTree>
    <p:extLst>
      <p:ext uri="{BB962C8B-B14F-4D97-AF65-F5344CB8AC3E}">
        <p14:creationId xmlns:p14="http://schemas.microsoft.com/office/powerpoint/2010/main" val="3833958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9231178-144F-465B-BC5F-A0FFCA37D92C}" type="slidenum">
              <a:rPr lang="en-US" smtClean="0"/>
              <a:pPr/>
              <a:t>21</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dirty="0" smtClean="0"/>
              <a:t>Never forget- the true purpose of social media from the creators </a:t>
            </a:r>
          </a:p>
          <a:p>
            <a:pPr eaLnBrk="1" hangingPunct="1"/>
            <a:endParaRPr lang="en-US" dirty="0" smtClean="0"/>
          </a:p>
          <a:p>
            <a:pPr eaLnBrk="1" hangingPunct="1"/>
            <a:r>
              <a:rPr lang="en-US" dirty="0" smtClean="0"/>
              <a:t>There are many instances where your information that you thought was private, really isn’t. </a:t>
            </a:r>
          </a:p>
          <a:p>
            <a:pPr eaLnBrk="1" hangingPunct="1"/>
            <a:r>
              <a:rPr lang="en-US" dirty="0" smtClean="0"/>
              <a:t>Security isn’t perfect, and in many cases, it’s not even adequate because it’s not a priority for the owners of the</a:t>
            </a:r>
            <a:r>
              <a:rPr lang="en-US" baseline="0" dirty="0" smtClean="0"/>
              <a:t> social media platforms</a:t>
            </a:r>
            <a:r>
              <a:rPr lang="en-US" dirty="0" smtClean="0"/>
              <a:t>.</a:t>
            </a:r>
          </a:p>
          <a:p>
            <a:pPr eaLnBrk="1" hangingPunct="1"/>
            <a:endParaRPr lang="en-US" dirty="0" smtClean="0"/>
          </a:p>
          <a:p>
            <a:pPr eaLnBrk="1" hangingPunct="1"/>
            <a:r>
              <a:rPr lang="en-US" dirty="0" smtClean="0"/>
              <a:t>Straight from the Facebook statement of rights &amp; responsibilities- “USE AT YOUR OWN RISK. We do not guarantee that Facebook will be safe or secure.”</a:t>
            </a:r>
          </a:p>
          <a:p>
            <a:pPr eaLnBrk="1" hangingPunct="1"/>
            <a:endParaRPr lang="en-US" dirty="0" smtClean="0"/>
          </a:p>
          <a:p>
            <a:pPr eaLnBrk="1" hangingPunct="1"/>
            <a:r>
              <a:rPr lang="en-US" dirty="0" smtClean="0"/>
              <a:t>Also remember security is</a:t>
            </a:r>
            <a:r>
              <a:rPr lang="en-US" baseline="0" dirty="0" smtClean="0"/>
              <a:t> not privacy when it comes to settings</a:t>
            </a:r>
            <a:endParaRPr lang="en-US" dirty="0" smtClean="0"/>
          </a:p>
        </p:txBody>
      </p:sp>
    </p:spTree>
    <p:extLst>
      <p:ext uri="{BB962C8B-B14F-4D97-AF65-F5344CB8AC3E}">
        <p14:creationId xmlns:p14="http://schemas.microsoft.com/office/powerpoint/2010/main" val="19208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39BB8C1-199E-44AB-AEC9-D84D418FF287}" type="slidenum">
              <a:rPr lang="en-US" smtClean="0"/>
              <a:pPr/>
              <a:t>3</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b="1" dirty="0"/>
              <a:t>Operations Security</a:t>
            </a:r>
            <a:r>
              <a:rPr lang="en-US" dirty="0"/>
              <a:t>: 1. A systematic, proven process by which a government, organization, or individual can identify, control, and protect generally unclassified information about an operation/activity and, thus, deny or mitigate an adversary's/competitor's ability to compromise or interrupt said operation/activity (NSC 1988). 2. OPSEC is a </a:t>
            </a:r>
            <a:r>
              <a:rPr lang="en-US" dirty="0" smtClean="0"/>
              <a:t>cycle </a:t>
            </a:r>
            <a:r>
              <a:rPr lang="en-US" dirty="0"/>
              <a:t>of identifying critical information and subsequently analyzing friendly actions attendant to military operations and other activities to (a) identify those actions that can be observed by adversary intelligence systems, (b) determine indicators adversary intelligence systems might obtain that could be interpreted or pieced together to derive critical information in time to be useful to adversaries, and select and execute measures that eliminate or reduce to an acceptable level the vulnerabilities of friendly actions to adversary exploitation (DOD JP 1994; JCS 1997). </a:t>
            </a:r>
          </a:p>
          <a:p>
            <a:pPr eaLnBrk="1" hangingPunct="1"/>
            <a:endParaRPr lang="en-US" dirty="0"/>
          </a:p>
          <a:p>
            <a:pPr eaLnBrk="1" hangingPunct="1"/>
            <a:r>
              <a:rPr lang="en-US" b="1" dirty="0"/>
              <a:t>Operations Security </a:t>
            </a:r>
            <a:r>
              <a:rPr lang="en-US" b="1" dirty="0" smtClean="0"/>
              <a:t>Cycle</a:t>
            </a:r>
            <a:r>
              <a:rPr lang="en-US" dirty="0" smtClean="0"/>
              <a:t>: </a:t>
            </a:r>
            <a:r>
              <a:rPr lang="en-US" dirty="0"/>
              <a:t>An analytical </a:t>
            </a:r>
            <a:r>
              <a:rPr lang="en-US" dirty="0" smtClean="0"/>
              <a:t>cycle </a:t>
            </a:r>
            <a:r>
              <a:rPr lang="en-US" dirty="0"/>
              <a:t>that involves </a:t>
            </a:r>
            <a:r>
              <a:rPr lang="en-US" dirty="0" smtClean="0"/>
              <a:t>six</a:t>
            </a:r>
            <a:r>
              <a:rPr lang="en-US" baseline="0" dirty="0" smtClean="0"/>
              <a:t> steps</a:t>
            </a:r>
            <a:r>
              <a:rPr lang="en-US" dirty="0" smtClean="0"/>
              <a:t>: </a:t>
            </a:r>
            <a:r>
              <a:rPr lang="en-US" dirty="0"/>
              <a:t>identification of </a:t>
            </a:r>
            <a:r>
              <a:rPr lang="en-US" b="1" dirty="0"/>
              <a:t>critical information, </a:t>
            </a:r>
            <a:r>
              <a:rPr lang="en-US" dirty="0"/>
              <a:t>analysis of threats, </a:t>
            </a:r>
            <a:r>
              <a:rPr lang="en-US" b="1" dirty="0"/>
              <a:t>analysis of vulnerabilities</a:t>
            </a:r>
            <a:r>
              <a:rPr lang="en-US" dirty="0"/>
              <a:t>, assessment of risks</a:t>
            </a:r>
            <a:r>
              <a:rPr lang="en-US" dirty="0" smtClean="0"/>
              <a:t>, </a:t>
            </a:r>
            <a:r>
              <a:rPr lang="en-US" dirty="0"/>
              <a:t>application of appropriate </a:t>
            </a:r>
            <a:r>
              <a:rPr lang="en-US" dirty="0" smtClean="0"/>
              <a:t>countermeasures and</a:t>
            </a:r>
            <a:r>
              <a:rPr lang="en-US" baseline="0" dirty="0" smtClean="0"/>
              <a:t> periodic assessment of effectiveness. (NSPM-28).</a:t>
            </a:r>
            <a:endParaRPr lang="en-US" dirty="0" smtClean="0"/>
          </a:p>
          <a:p>
            <a:pPr eaLnBrk="1" hangingPunct="1"/>
            <a:endParaRPr lang="en-US" dirty="0"/>
          </a:p>
          <a:p>
            <a:pPr eaLnBrk="1" hangingPunct="1"/>
            <a:r>
              <a:rPr lang="en-US" dirty="0"/>
              <a:t>Completing</a:t>
            </a:r>
            <a:r>
              <a:rPr lang="en-US" baseline="0" dirty="0"/>
              <a:t> this </a:t>
            </a:r>
            <a:r>
              <a:rPr lang="en-US" baseline="0" dirty="0" smtClean="0"/>
              <a:t>cycle </a:t>
            </a:r>
            <a:r>
              <a:rPr lang="en-US" baseline="0" dirty="0"/>
              <a:t>will allow commanders to make informed risk based decisions on what information they need to protect and </a:t>
            </a:r>
            <a:r>
              <a:rPr lang="en-US" baseline="0" dirty="0" smtClean="0"/>
              <a:t>how to </a:t>
            </a:r>
            <a:r>
              <a:rPr lang="en-US" baseline="0" dirty="0"/>
              <a:t>protect it. </a:t>
            </a:r>
            <a:endParaRPr lang="en-US" dirty="0"/>
          </a:p>
          <a:p>
            <a:pPr eaLnBrk="1" hangingPunct="1"/>
            <a:endParaRPr lang="en-US" dirty="0"/>
          </a:p>
          <a:p>
            <a:pPr eaLnBrk="1" hangingPunct="1"/>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eaLnBrk="1" hangingPunct="1">
              <a:buClr>
                <a:schemeClr val="accent2"/>
              </a:buClr>
              <a:buSzPct val="100000"/>
              <a:buFont typeface="Arial" pitchFamily="34" charset="0"/>
              <a:buNone/>
              <a:defRPr/>
            </a:pPr>
            <a:r>
              <a:rPr lang="en-US" sz="1800" dirty="0" smtClean="0">
                <a:ea typeface="+mn-ea"/>
              </a:rPr>
              <a:t>Geotagging: Location /GPS data embedded in photos.  </a:t>
            </a:r>
            <a:endParaRPr lang="en-US" sz="2000" dirty="0" smtClean="0">
              <a:solidFill>
                <a:srgbClr val="002060"/>
              </a:solidFill>
            </a:endParaRPr>
          </a:p>
          <a:p>
            <a:endParaRPr lang="en-US" dirty="0" smtClean="0"/>
          </a:p>
          <a:p>
            <a:r>
              <a:rPr lang="en-US" dirty="0" smtClean="0"/>
              <a:t>Location / GPS settings</a:t>
            </a:r>
            <a:r>
              <a:rPr lang="en-US" baseline="0" dirty="0" smtClean="0"/>
              <a:t> are normally defaulted ON </a:t>
            </a:r>
            <a:r>
              <a:rPr lang="en-US" dirty="0" smtClean="0"/>
              <a:t>in most smart phones and digital cameras.  Most users leave this feature on because</a:t>
            </a:r>
            <a:r>
              <a:rPr lang="en-US" baseline="0" dirty="0" smtClean="0"/>
              <a:t> it also provides mapping instructions while driving and provides a host of other benefits.  Do understand that L</a:t>
            </a:r>
            <a:r>
              <a:rPr lang="en-US" dirty="0" smtClean="0"/>
              <a:t>atitude/longitude/altitude will be imbedded</a:t>
            </a:r>
            <a:r>
              <a:rPr lang="en-US" baseline="0" dirty="0" smtClean="0"/>
              <a:t> in digital photos…….where the photo was actually taken.  </a:t>
            </a:r>
          </a:p>
          <a:p>
            <a:endParaRPr lang="en-US" baseline="0" dirty="0" smtClean="0"/>
          </a:p>
          <a:p>
            <a:r>
              <a:rPr lang="en-US" dirty="0" smtClean="0"/>
              <a:t>Device details and access to information may also be enabled depending on the </a:t>
            </a:r>
            <a:r>
              <a:rPr lang="en-US" dirty="0" err="1" smtClean="0"/>
              <a:t>ToS</a:t>
            </a:r>
            <a:r>
              <a:rPr lang="en-US" dirty="0" smtClean="0"/>
              <a:t> and what you accept on</a:t>
            </a:r>
            <a:r>
              <a:rPr lang="en-US" baseline="0" dirty="0" smtClean="0"/>
              <a:t> different applications</a:t>
            </a:r>
          </a:p>
          <a:p>
            <a:r>
              <a:rPr lang="en-US" dirty="0" smtClean="0"/>
              <a:t> </a:t>
            </a:r>
          </a:p>
          <a:p>
            <a:r>
              <a:rPr lang="en-US" dirty="0" smtClean="0"/>
              <a:t>Information can potentially be retrieved from posted digital photos</a:t>
            </a:r>
          </a:p>
          <a:p>
            <a:pPr marL="0" lvl="1" indent="0" eaLnBrk="1" hangingPunct="1">
              <a:buClr>
                <a:schemeClr val="accent2"/>
              </a:buClr>
              <a:buSzPct val="100000"/>
              <a:buFont typeface="Arial" panose="020B0604020202020204" pitchFamily="34" charset="0"/>
              <a:buNone/>
              <a:defRPr/>
            </a:pPr>
            <a:endParaRPr lang="en-US" sz="1800" dirty="0" smtClean="0">
              <a:ea typeface="+mn-ea"/>
            </a:endParaRPr>
          </a:p>
          <a:p>
            <a:endParaRPr lang="en-US" dirty="0"/>
          </a:p>
        </p:txBody>
      </p:sp>
      <p:sp>
        <p:nvSpPr>
          <p:cNvPr id="4" name="Slide Number Placeholder 3"/>
          <p:cNvSpPr>
            <a:spLocks noGrp="1"/>
          </p:cNvSpPr>
          <p:nvPr>
            <p:ph type="sldNum" sz="quarter" idx="10"/>
          </p:nvPr>
        </p:nvSpPr>
        <p:spPr/>
        <p:txBody>
          <a:bodyPr/>
          <a:lstStyle/>
          <a:p>
            <a:pPr>
              <a:defRPr/>
            </a:pPr>
            <a:fld id="{7A1147B6-1017-4328-9A1D-9F16B146965B}" type="slidenum">
              <a:rPr lang="en-US" smtClean="0"/>
              <a:pPr>
                <a:defRPr/>
              </a:pPr>
              <a:t>22</a:t>
            </a:fld>
            <a:endParaRPr lang="en-US"/>
          </a:p>
        </p:txBody>
      </p:sp>
    </p:spTree>
    <p:extLst>
      <p:ext uri="{BB962C8B-B14F-4D97-AF65-F5344CB8AC3E}">
        <p14:creationId xmlns:p14="http://schemas.microsoft.com/office/powerpoint/2010/main" val="3910739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costly</a:t>
            </a:r>
            <a:r>
              <a:rPr lang="en-US" baseline="0" dirty="0" smtClean="0"/>
              <a:t> example of geotagged data used by an adversary</a:t>
            </a:r>
            <a:endParaRPr lang="en-US" dirty="0" smtClean="0"/>
          </a:p>
          <a:p>
            <a:endParaRPr lang="en-US" dirty="0" smtClean="0"/>
          </a:p>
          <a:p>
            <a:r>
              <a:rPr lang="en-US" dirty="0" smtClean="0"/>
              <a:t>Though</a:t>
            </a:r>
            <a:r>
              <a:rPr lang="en-US" baseline="0" dirty="0" smtClean="0"/>
              <a:t> </a:t>
            </a:r>
            <a:r>
              <a:rPr lang="en-US" baseline="0" dirty="0"/>
              <a:t>this technology is relatively “old” it is still a major vulnerability. Many people still do not know about geotagging and the risks they take when they post digital images online.</a:t>
            </a: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23</a:t>
            </a:fld>
            <a:endParaRPr lang="en-US"/>
          </a:p>
        </p:txBody>
      </p:sp>
    </p:spTree>
    <p:extLst>
      <p:ext uri="{BB962C8B-B14F-4D97-AF65-F5344CB8AC3E}">
        <p14:creationId xmlns:p14="http://schemas.microsoft.com/office/powerpoint/2010/main" val="1389432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61FC738-FE4A-46AC-911E-365EDF13C35B}" type="slidenum">
              <a:rPr lang="en-US" smtClean="0"/>
              <a:pPr/>
              <a:t>24</a:t>
            </a:fld>
            <a:endParaRPr lang="en-US" smtClean="0"/>
          </a:p>
        </p:txBody>
      </p:sp>
      <p:sp>
        <p:nvSpPr>
          <p:cNvPr id="71683" name="Rectangle 2"/>
          <p:cNvSpPr>
            <a:spLocks noGrp="1" noChangeArrowheads="1"/>
          </p:cNvSpPr>
          <p:nvPr>
            <p:ph type="body" idx="1"/>
          </p:nvPr>
        </p:nvSpPr>
        <p:spPr>
          <a:noFill/>
          <a:ln/>
        </p:spPr>
        <p:txBody>
          <a:bodyPr/>
          <a:lstStyle/>
          <a:p>
            <a:pPr eaLnBrk="1" hangingPunct="1"/>
            <a:r>
              <a:rPr lang="en-US" smtClean="0"/>
              <a:t>Don’t discuss or post details regardless of security settings. There is no truly secure computer with access to the internet- keep that thought in mind at all times and keep details to yourself.</a:t>
            </a:r>
          </a:p>
          <a:p>
            <a:pPr eaLnBrk="1" hangingPunct="1"/>
            <a:endParaRPr lang="en-US" smtClean="0"/>
          </a:p>
        </p:txBody>
      </p:sp>
    </p:spTree>
    <p:extLst>
      <p:ext uri="{BB962C8B-B14F-4D97-AF65-F5344CB8AC3E}">
        <p14:creationId xmlns:p14="http://schemas.microsoft.com/office/powerpoint/2010/main" val="2420962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just a few examples. I’m sure we’ve all heard stories of Sailors getting in trouble by posting inappropriate things on social media. Parties, political thoughts, etc. Selfies onboard a ship with critical information or sensitive equipment in the background.</a:t>
            </a:r>
          </a:p>
          <a:p>
            <a:r>
              <a:rPr lang="en-US" dirty="0"/>
              <a:t>What you post on </a:t>
            </a:r>
            <a:r>
              <a:rPr lang="en-US" dirty="0" err="1"/>
              <a:t>facebook</a:t>
            </a:r>
            <a:r>
              <a:rPr lang="en-US" dirty="0"/>
              <a:t> could negatively affect your career! It could also negatively affect your personal life. </a:t>
            </a:r>
          </a:p>
          <a:p>
            <a:endParaRPr lang="en-US" dirty="0"/>
          </a:p>
        </p:txBody>
      </p:sp>
      <p:sp>
        <p:nvSpPr>
          <p:cNvPr id="4" name="Slide Number Placeholder 3"/>
          <p:cNvSpPr>
            <a:spLocks noGrp="1"/>
          </p:cNvSpPr>
          <p:nvPr>
            <p:ph type="sldNum" sz="quarter" idx="10"/>
          </p:nvPr>
        </p:nvSpPr>
        <p:spPr/>
        <p:txBody>
          <a:bodyPr/>
          <a:lstStyle/>
          <a:p>
            <a:pPr>
              <a:defRPr/>
            </a:pPr>
            <a:fld id="{7A1147B6-1017-4328-9A1D-9F16B146965B}" type="slidenum">
              <a:rPr lang="en-US" smtClean="0"/>
              <a:pPr>
                <a:defRPr/>
              </a:pPr>
              <a:t>25</a:t>
            </a:fld>
            <a:endParaRPr lang="en-US"/>
          </a:p>
        </p:txBody>
      </p:sp>
    </p:spTree>
    <p:extLst>
      <p:ext uri="{BB962C8B-B14F-4D97-AF65-F5344CB8AC3E}">
        <p14:creationId xmlns:p14="http://schemas.microsoft.com/office/powerpoint/2010/main" val="3541659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2FE64B-A126-43E0-9770-BA8F63B88C3F}" type="slidenum">
              <a:rPr lang="en-US" smtClean="0"/>
              <a:t>27</a:t>
            </a:fld>
            <a:endParaRPr lang="en-US"/>
          </a:p>
        </p:txBody>
      </p:sp>
    </p:spTree>
    <p:extLst>
      <p:ext uri="{BB962C8B-B14F-4D97-AF65-F5344CB8AC3E}">
        <p14:creationId xmlns:p14="http://schemas.microsoft.com/office/powerpoint/2010/main" val="38064945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 commands have full time Public Affairs Officers, smaller commands do not, but have PA reps fulfilled by collateral duty. Regardless,</a:t>
            </a:r>
          </a:p>
          <a:p>
            <a:r>
              <a:rPr lang="en-US" dirty="0" smtClean="0"/>
              <a:t>almost </a:t>
            </a:r>
            <a:r>
              <a:rPr lang="en-US" dirty="0"/>
              <a:t>all commands have either an official .mil website and/or </a:t>
            </a:r>
            <a:r>
              <a:rPr lang="en-US"/>
              <a:t>a </a:t>
            </a:r>
            <a:r>
              <a:rPr lang="en-US" smtClean="0"/>
              <a:t>Facebook </a:t>
            </a:r>
            <a:r>
              <a:rPr lang="en-US" dirty="0"/>
              <a:t>page </a:t>
            </a:r>
            <a:r>
              <a:rPr lang="en-US" dirty="0" smtClean="0"/>
              <a:t>managed by an administrator, </a:t>
            </a:r>
            <a:r>
              <a:rPr lang="en-US" dirty="0"/>
              <a:t>and every command should have a public release </a:t>
            </a:r>
            <a:r>
              <a:rPr lang="en-US" dirty="0" smtClean="0"/>
              <a:t>review process </a:t>
            </a:r>
            <a:r>
              <a:rPr lang="en-US" dirty="0"/>
              <a:t>in place, and that includes an OPSEC review.</a:t>
            </a:r>
          </a:p>
        </p:txBody>
      </p:sp>
      <p:sp>
        <p:nvSpPr>
          <p:cNvPr id="4" name="Slide Number Placeholder 3"/>
          <p:cNvSpPr>
            <a:spLocks noGrp="1"/>
          </p:cNvSpPr>
          <p:nvPr>
            <p:ph type="sldNum" sz="quarter" idx="5"/>
          </p:nvPr>
        </p:nvSpPr>
        <p:spPr/>
        <p:txBody>
          <a:bodyPr/>
          <a:lstStyle/>
          <a:p>
            <a:pPr>
              <a:defRPr/>
            </a:pPr>
            <a:fld id="{7A1147B6-1017-4328-9A1D-9F16B146965B}" type="slidenum">
              <a:rPr lang="en-US" smtClean="0"/>
              <a:pPr>
                <a:defRPr/>
              </a:pPr>
              <a:t>35</a:t>
            </a:fld>
            <a:endParaRPr lang="en-US"/>
          </a:p>
        </p:txBody>
      </p:sp>
    </p:spTree>
    <p:extLst>
      <p:ext uri="{BB962C8B-B14F-4D97-AF65-F5344CB8AC3E}">
        <p14:creationId xmlns:p14="http://schemas.microsoft.com/office/powerpoint/2010/main" val="4008751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068EBB0-1FF9-41C7-A272-AEE177BB32A8}" type="slidenum">
              <a:rPr lang="en-US"/>
              <a:pPr/>
              <a:t>4</a:t>
            </a:fld>
            <a:endParaRPr lang="en-US"/>
          </a:p>
        </p:txBody>
      </p:sp>
      <p:sp>
        <p:nvSpPr>
          <p:cNvPr id="149506" name="Rectangle 2"/>
          <p:cNvSpPr>
            <a:spLocks noGrp="1" noRot="1" noChangeAspect="1" noChangeArrowheads="1" noTextEdit="1"/>
          </p:cNvSpPr>
          <p:nvPr>
            <p:ph type="sldImg"/>
          </p:nvPr>
        </p:nvSpPr>
        <p:spPr>
          <a:xfrm>
            <a:off x="1181100" y="696913"/>
            <a:ext cx="4648200" cy="3486150"/>
          </a:xfrm>
          <a:ln/>
        </p:spPr>
      </p:sp>
      <p:sp>
        <p:nvSpPr>
          <p:cNvPr id="149507" name="Rectangle 3"/>
          <p:cNvSpPr>
            <a:spLocks noGrp="1" noChangeArrowheads="1"/>
          </p:cNvSpPr>
          <p:nvPr>
            <p:ph type="body" idx="1"/>
          </p:nvPr>
        </p:nvSpPr>
        <p:spPr>
          <a:xfrm>
            <a:off x="934190" y="4415194"/>
            <a:ext cx="5142020" cy="4184573"/>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Critical information</a:t>
            </a:r>
            <a:r>
              <a:rPr lang="en-US" dirty="0" smtClean="0"/>
              <a:t>: Specific facts about friendly (U.S.) intentions, capabilities, or activities vitally needed by adversaries for them to plan and act effectively so as to guarantee failure or unacceptable consequences for accomplishment of friendly objectives. </a:t>
            </a:r>
          </a:p>
          <a:p>
            <a:endParaRPr lang="en-US" dirty="0" smtClean="0"/>
          </a:p>
          <a:p>
            <a:r>
              <a:rPr lang="en-US" baseline="0" dirty="0" smtClean="0"/>
              <a:t>Critical Information will be derived from the eight operational aspects of operations, shown on this slide.  However, the operational aspects are as follows:</a:t>
            </a:r>
          </a:p>
          <a:p>
            <a:r>
              <a:rPr lang="en-US" baseline="0" dirty="0" smtClean="0"/>
              <a:t>-   Presence – where your organization or unit is currently located</a:t>
            </a:r>
          </a:p>
          <a:p>
            <a:r>
              <a:rPr lang="en-US" baseline="0" dirty="0" smtClean="0"/>
              <a:t>-   Capability – The unique abilities your unit lends to operations</a:t>
            </a:r>
          </a:p>
          <a:p>
            <a:r>
              <a:rPr lang="en-US" baseline="0" dirty="0" smtClean="0"/>
              <a:t>-   Strength – The number of units or personnel coupled with the ability to withstand great force</a:t>
            </a:r>
          </a:p>
          <a:p>
            <a:pPr marL="171450" indent="-171450">
              <a:buFontTx/>
              <a:buChar char="-"/>
            </a:pPr>
            <a:r>
              <a:rPr lang="en-US" baseline="0" dirty="0" smtClean="0"/>
              <a:t>Intent – What your unit plans to do</a:t>
            </a:r>
          </a:p>
          <a:p>
            <a:pPr marL="171450" indent="-171450">
              <a:buFontTx/>
              <a:buChar char="-"/>
            </a:pPr>
            <a:r>
              <a:rPr lang="en-US" baseline="0" dirty="0" smtClean="0"/>
              <a:t>Readiness – Level of preparedness to execute</a:t>
            </a:r>
          </a:p>
          <a:p>
            <a:pPr marL="171450" indent="-171450">
              <a:buFontTx/>
              <a:buChar char="-"/>
            </a:pPr>
            <a:r>
              <a:rPr lang="en-US" baseline="0" dirty="0" smtClean="0"/>
              <a:t>Timing – Specific timelines of events</a:t>
            </a:r>
          </a:p>
          <a:p>
            <a:pPr marL="171450" indent="-171450">
              <a:buFontTx/>
              <a:buChar char="-"/>
            </a:pPr>
            <a:r>
              <a:rPr lang="en-US" baseline="0" dirty="0" smtClean="0"/>
              <a:t>Location – Where your unit will specifically deploy</a:t>
            </a:r>
          </a:p>
          <a:p>
            <a:pPr marL="171450" indent="-171450">
              <a:buFontTx/>
              <a:buChar char="-"/>
            </a:pPr>
            <a:r>
              <a:rPr lang="en-US" baseline="0" dirty="0" smtClean="0"/>
              <a:t>Method – The way the mission will be executed</a:t>
            </a:r>
          </a:p>
          <a:p>
            <a:pPr marL="171450" indent="-171450">
              <a:buFontTx/>
              <a:buChar char="-"/>
            </a:pPr>
            <a:endParaRPr lang="en-US" baseline="0" dirty="0" smtClean="0"/>
          </a:p>
          <a:p>
            <a:pPr marL="171450" indent="-171450">
              <a:buFontTx/>
              <a:buChar char="-"/>
            </a:pPr>
            <a:r>
              <a:rPr lang="en-US" baseline="0" dirty="0" smtClean="0"/>
              <a:t>Every command must have a CIL.  This CIL should be view by the new arrival and also identified where it is located so it can be referred to in the future.</a:t>
            </a:r>
          </a:p>
          <a:p>
            <a:pPr marL="171450" indent="-171450">
              <a:buFontTx/>
              <a:buChar char="-"/>
            </a:pPr>
            <a:endParaRPr lang="en-US" baseline="0" dirty="0" smtClean="0"/>
          </a:p>
          <a:p>
            <a:pPr marL="171450" indent="-171450">
              <a:buFontTx/>
              <a:buChar char="-"/>
            </a:pPr>
            <a:r>
              <a:rPr lang="en-US" baseline="0" dirty="0" smtClean="0"/>
              <a:t>In order to meet SECNAVINST annual training requirements, command members must be familiar with the command’s CIL and information contained.</a:t>
            </a:r>
          </a:p>
          <a:p>
            <a:pPr marL="171450" indent="-171450">
              <a:buFontTx/>
              <a:buChar char="-"/>
            </a:pPr>
            <a:endParaRPr lang="en-US" dirty="0" smtClean="0"/>
          </a:p>
          <a:p>
            <a:endParaRPr lang="en-US" dirty="0"/>
          </a:p>
        </p:txBody>
      </p:sp>
    </p:spTree>
    <p:extLst>
      <p:ext uri="{BB962C8B-B14F-4D97-AF65-F5344CB8AC3E}">
        <p14:creationId xmlns:p14="http://schemas.microsoft.com/office/powerpoint/2010/main" val="1817961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you ever heard someone say “that’s an OPSEC violation” or “that’s an OPSEC issue”?</a:t>
            </a:r>
          </a:p>
          <a:p>
            <a:r>
              <a:rPr lang="en-US" baseline="0" dirty="0" smtClean="0"/>
              <a:t>Often times, it may not be an OPSEC related issue or fall within the OPSEC “swim lane”.</a:t>
            </a:r>
          </a:p>
          <a:p>
            <a:endParaRPr lang="en-US" baseline="0" dirty="0" smtClean="0"/>
          </a:p>
          <a:p>
            <a:r>
              <a:rPr lang="en-US" baseline="0" dirty="0" smtClean="0"/>
              <a:t>OPSEC is an operations function, and unless the disclosure or critical information is derived from the operational aspects, it may fall with one of the security disciplines like information security, personal security, anti-terrorism/force-protection, industrial security etc.</a:t>
            </a:r>
          </a:p>
          <a:p>
            <a:endParaRPr lang="en-US" baseline="0" dirty="0" smtClean="0"/>
          </a:p>
          <a:p>
            <a:r>
              <a:rPr lang="en-US" baseline="0" dirty="0" smtClean="0"/>
              <a:t>However, disclosing personal information on social media platforms for example, could eventually lead to your association with a command and/or event, and then further lead to the disclosure of critical information when in the aggregate.</a:t>
            </a:r>
          </a:p>
          <a:p>
            <a:endParaRPr lang="en-US" baseline="0" dirty="0" smtClean="0"/>
          </a:p>
          <a:p>
            <a:r>
              <a:rPr lang="en-US" baseline="0" dirty="0" smtClean="0"/>
              <a:t>Depending on your mission and organization, some personal and personnel information may require a level of protection</a:t>
            </a: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5</a:t>
            </a:fld>
            <a:endParaRPr lang="en-US"/>
          </a:p>
        </p:txBody>
      </p:sp>
    </p:spTree>
    <p:extLst>
      <p:ext uri="{BB962C8B-B14F-4D97-AF65-F5344CB8AC3E}">
        <p14:creationId xmlns:p14="http://schemas.microsoft.com/office/powerpoint/2010/main" val="4139837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72F8779-EC7D-4B59-B4AF-11472BA1D21F}" type="slidenum">
              <a:rPr lang="en-US"/>
              <a:pPr/>
              <a:t>6</a:t>
            </a:fld>
            <a:endParaRPr lang="en-US"/>
          </a:p>
        </p:txBody>
      </p:sp>
      <p:sp>
        <p:nvSpPr>
          <p:cNvPr id="31747" name="Rectangle 2"/>
          <p:cNvSpPr>
            <a:spLocks noGrp="1" noRot="1" noChangeAspect="1" noChangeArrowheads="1" noTextEdit="1"/>
          </p:cNvSpPr>
          <p:nvPr>
            <p:ph type="sldImg"/>
          </p:nvPr>
        </p:nvSpPr>
        <p:spPr>
          <a:xfrm>
            <a:off x="1181100" y="696913"/>
            <a:ext cx="4648200" cy="3486150"/>
          </a:xfrm>
          <a:ln/>
        </p:spPr>
      </p:sp>
      <p:sp>
        <p:nvSpPr>
          <p:cNvPr id="31748" name="Rectangle 3"/>
          <p:cNvSpPr>
            <a:spLocks noGrp="1" noChangeArrowheads="1"/>
          </p:cNvSpPr>
          <p:nvPr>
            <p:ph type="body" idx="1"/>
          </p:nvPr>
        </p:nvSpPr>
        <p:spPr>
          <a:xfrm>
            <a:off x="934937" y="4415872"/>
            <a:ext cx="5140528" cy="4183543"/>
          </a:xfrm>
          <a:noFill/>
          <a:ln/>
        </p:spPr>
        <p:txBody>
          <a:bodyPr/>
          <a:lstStyle/>
          <a:p>
            <a:pPr eaLnBrk="1" hangingPunct="1">
              <a:spcBef>
                <a:spcPct val="50000"/>
              </a:spcBef>
            </a:pPr>
            <a:r>
              <a:rPr lang="en-US" dirty="0"/>
              <a:t>Vulnerability:</a:t>
            </a:r>
          </a:p>
          <a:p>
            <a:pPr eaLnBrk="1" hangingPunct="1">
              <a:spcBef>
                <a:spcPct val="50000"/>
              </a:spcBef>
            </a:pPr>
            <a:r>
              <a:rPr lang="en-US" dirty="0"/>
              <a:t>A weakness the adversary can exploit to get critical information. A vulnerability is anything that makes your critical information susceptible to intelligence collection.</a:t>
            </a:r>
          </a:p>
          <a:p>
            <a:pPr eaLnBrk="1" hangingPunct="1">
              <a:spcBef>
                <a:spcPct val="50000"/>
              </a:spcBef>
            </a:pPr>
            <a:endParaRPr lang="en-US" dirty="0" smtClean="0"/>
          </a:p>
          <a:p>
            <a:pPr eaLnBrk="1" hangingPunct="1">
              <a:spcBef>
                <a:spcPct val="50000"/>
              </a:spcBef>
            </a:pPr>
            <a:r>
              <a:rPr lang="en-US" dirty="0" smtClean="0"/>
              <a:t>Your Essential Elements of Friendly Information (EEFI)/Critical Information, </a:t>
            </a:r>
            <a:r>
              <a:rPr lang="en-US" dirty="0"/>
              <a:t>threat analysis, and considering the adversaries perspective will point to the vulnerabilities in the planning </a:t>
            </a:r>
            <a:r>
              <a:rPr lang="en-US" dirty="0" smtClean="0"/>
              <a:t>process or when completing an assessment.</a:t>
            </a:r>
            <a:endParaRPr lang="en-US" dirty="0"/>
          </a:p>
          <a:p>
            <a:pPr eaLnBrk="1" hangingPunct="1">
              <a:spcBef>
                <a:spcPct val="50000"/>
              </a:spcBef>
            </a:pPr>
            <a:endParaRPr lang="en-US" dirty="0"/>
          </a:p>
          <a:p>
            <a:pPr eaLnBrk="1" hangingPunct="1">
              <a:spcBef>
                <a:spcPct val="50000"/>
              </a:spcBef>
            </a:pPr>
            <a:r>
              <a:rPr lang="en-US" dirty="0"/>
              <a:t>A vulnerability is any</a:t>
            </a:r>
            <a:r>
              <a:rPr lang="en-US" baseline="0" dirty="0"/>
              <a:t> instance in which you expose your critical information to consumption by the general, unfiltered public. You must assume that your adversaries are apart of the public. </a:t>
            </a:r>
            <a:endParaRPr lang="en-US" dirty="0"/>
          </a:p>
          <a:p>
            <a:pPr eaLnBrk="1" hangingPunct="1">
              <a:spcBef>
                <a:spcPct val="50000"/>
              </a:spcBef>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your profile say you’re in the Navy? Is that sensitive information? Does your profile state you’re in a job field that requires a security clearance? Does that pose a risk? Is your birthday PII? Does that pose a security risk? IS your password based off anything in your profile? </a:t>
            </a:r>
            <a:endParaRPr lang="en-US" dirty="0" smtClean="0"/>
          </a:p>
          <a:p>
            <a:endParaRPr lang="en-US" dirty="0" smtClean="0"/>
          </a:p>
          <a:p>
            <a:r>
              <a:rPr lang="en-US" dirty="0" smtClean="0"/>
              <a:t>More </a:t>
            </a:r>
            <a:r>
              <a:rPr lang="en-US" dirty="0"/>
              <a:t>information, means the possibility of data aggregation, means adversaries might be able to trace your personal information to the command you’re stationed. Is this a risk?</a:t>
            </a:r>
          </a:p>
        </p:txBody>
      </p:sp>
      <p:sp>
        <p:nvSpPr>
          <p:cNvPr id="4" name="Slide Number Placeholder 3"/>
          <p:cNvSpPr>
            <a:spLocks noGrp="1"/>
          </p:cNvSpPr>
          <p:nvPr>
            <p:ph type="sldNum" sz="quarter" idx="5"/>
          </p:nvPr>
        </p:nvSpPr>
        <p:spPr/>
        <p:txBody>
          <a:bodyPr/>
          <a:lstStyle/>
          <a:p>
            <a:pPr>
              <a:defRPr/>
            </a:pPr>
            <a:fld id="{7A1147B6-1017-4328-9A1D-9F16B146965B}" type="slidenum">
              <a:rPr lang="en-US" smtClean="0"/>
              <a:pPr>
                <a:defRPr/>
              </a:pPr>
              <a:t>7</a:t>
            </a:fld>
            <a:endParaRPr lang="en-US"/>
          </a:p>
        </p:txBody>
      </p:sp>
    </p:spTree>
    <p:extLst>
      <p:ext uri="{BB962C8B-B14F-4D97-AF65-F5344CB8AC3E}">
        <p14:creationId xmlns:p14="http://schemas.microsoft.com/office/powerpoint/2010/main" val="2813652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Navy’s Social Media</a:t>
            </a:r>
            <a:r>
              <a:rPr lang="en-US" baseline="0" dirty="0" smtClean="0"/>
              <a:t> Handbook is the off</a:t>
            </a:r>
            <a:r>
              <a:rPr lang="en-US" dirty="0" smtClean="0"/>
              <a:t>icial </a:t>
            </a:r>
            <a:r>
              <a:rPr lang="en-US" dirty="0"/>
              <a:t>publication used by the Navy regarding social media. It lists policies, instructions, guidance, and much more regarding social media. It can be found by a an easy google search “Navy Social Media Handbook”</a:t>
            </a:r>
          </a:p>
          <a:p>
            <a:endParaRPr lang="en-US" dirty="0" smtClean="0"/>
          </a:p>
          <a:p>
            <a:r>
              <a:rPr lang="en-US" dirty="0" smtClean="0"/>
              <a:t>-</a:t>
            </a:r>
            <a:r>
              <a:rPr lang="en-US" dirty="0"/>
              <a:t>Department of Defense Instruction (</a:t>
            </a:r>
            <a:r>
              <a:rPr lang="en-US" dirty="0" err="1"/>
              <a:t>DoDI</a:t>
            </a:r>
            <a:r>
              <a:rPr lang="en-US" dirty="0"/>
              <a:t>) </a:t>
            </a:r>
            <a:r>
              <a:rPr lang="en-US" dirty="0" smtClean="0"/>
              <a:t>8170.1 discusses </a:t>
            </a:r>
            <a:r>
              <a:rPr lang="en-US" dirty="0"/>
              <a:t>the use of Internet-based capabilities (</a:t>
            </a:r>
            <a:r>
              <a:rPr lang="en-US" dirty="0" err="1"/>
              <a:t>IbCs</a:t>
            </a:r>
            <a:r>
              <a:rPr lang="en-US" dirty="0" smtClean="0"/>
              <a:t>) and Applications, </a:t>
            </a:r>
            <a:r>
              <a:rPr lang="en-US" dirty="0"/>
              <a:t>such as social media, and provides guidelines for their use. The instruction acknowledges </a:t>
            </a:r>
            <a:r>
              <a:rPr lang="en-US" b="1" dirty="0" err="1"/>
              <a:t>IbCs</a:t>
            </a:r>
            <a:r>
              <a:rPr lang="en-US" b="1" dirty="0"/>
              <a:t>, including social media, are integral to operations across the DoD</a:t>
            </a:r>
            <a:r>
              <a:rPr lang="en-US" dirty="0"/>
              <a:t>. It also requires the NIPRNet be configured to provide access to </a:t>
            </a:r>
            <a:r>
              <a:rPr lang="en-US" dirty="0" err="1"/>
              <a:t>IbCs</a:t>
            </a:r>
            <a:r>
              <a:rPr lang="en-US" dirty="0"/>
              <a:t> across all DoD components while balancing benefits and vulnerabilities</a:t>
            </a: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US" dirty="0"/>
          </a:p>
          <a:p>
            <a:r>
              <a:rPr lang="en-US" dirty="0"/>
              <a:t>-Official social media sites allowed for DoD commands listed in https://dodcio.defense.gov/Social-Media/.</a:t>
            </a:r>
          </a:p>
          <a:p>
            <a:r>
              <a:rPr lang="en-US" dirty="0"/>
              <a:t>-Apps such as Tik Tok, What’s APP may not be used to discuss any official DoD information</a:t>
            </a:r>
          </a:p>
          <a:p>
            <a:r>
              <a:rPr lang="en-US" dirty="0"/>
              <a:t>-</a:t>
            </a:r>
            <a:r>
              <a:rPr lang="en-US" b="0" i="0" dirty="0">
                <a:solidFill>
                  <a:srgbClr val="333333"/>
                </a:solidFill>
                <a:effectLst/>
                <a:latin typeface="Helvetica Neue"/>
              </a:rPr>
              <a:t>Most Internet-based Capability (</a:t>
            </a:r>
            <a:r>
              <a:rPr lang="en-US" b="0" i="0" dirty="0" err="1">
                <a:solidFill>
                  <a:srgbClr val="333333"/>
                </a:solidFill>
                <a:effectLst/>
                <a:latin typeface="Helvetica Neue"/>
              </a:rPr>
              <a:t>IbC</a:t>
            </a:r>
            <a:r>
              <a:rPr lang="en-US" b="0" i="0" dirty="0">
                <a:solidFill>
                  <a:srgbClr val="333333"/>
                </a:solidFill>
                <a:effectLst/>
                <a:latin typeface="Helvetica Neue"/>
              </a:rPr>
              <a:t>) providers require acceptance of Terms of Service (</a:t>
            </a:r>
            <a:r>
              <a:rPr lang="en-US" b="0" i="0" dirty="0" err="1">
                <a:solidFill>
                  <a:srgbClr val="333333"/>
                </a:solidFill>
                <a:effectLst/>
                <a:latin typeface="Helvetica Neue"/>
              </a:rPr>
              <a:t>ToS</a:t>
            </a:r>
            <a:r>
              <a:rPr lang="en-US" b="0" i="0" dirty="0">
                <a:solidFill>
                  <a:srgbClr val="333333"/>
                </a:solidFill>
                <a:effectLst/>
                <a:latin typeface="Helvetica Neue"/>
              </a:rPr>
              <a:t>) agreements before activating accounts, however, standard </a:t>
            </a:r>
            <a:r>
              <a:rPr lang="en-US" b="0" i="0" dirty="0" err="1">
                <a:solidFill>
                  <a:srgbClr val="333333"/>
                </a:solidFill>
                <a:effectLst/>
                <a:latin typeface="Helvetica Neue"/>
              </a:rPr>
              <a:t>ToS</a:t>
            </a:r>
            <a:r>
              <a:rPr lang="en-US" b="0" i="0" dirty="0">
                <a:solidFill>
                  <a:srgbClr val="333333"/>
                </a:solidFill>
                <a:effectLst/>
                <a:latin typeface="Helvetica Neue"/>
              </a:rPr>
              <a:t> are often inappropriate for acceptance for official use by Department of Defense (DoD) employees and other authorized users. Therefore, the DoD only agrees to </a:t>
            </a:r>
            <a:r>
              <a:rPr lang="en-US" b="0" i="0" dirty="0" err="1">
                <a:solidFill>
                  <a:srgbClr val="333333"/>
                </a:solidFill>
                <a:effectLst/>
                <a:latin typeface="Helvetica Neue"/>
              </a:rPr>
              <a:t>ToS</a:t>
            </a:r>
            <a:r>
              <a:rPr lang="en-US" b="0" i="0" dirty="0">
                <a:solidFill>
                  <a:srgbClr val="333333"/>
                </a:solidFill>
                <a:effectLst/>
                <a:latin typeface="Helvetica Neue"/>
              </a:rPr>
              <a:t> that have been reviewed, modified if necessary, and approved for DoD-wide application by the DoD Chief Information Office (CIO). </a:t>
            </a:r>
            <a:endParaRPr lang="en-US" b="0" i="0" dirty="0" smtClean="0">
              <a:solidFill>
                <a:srgbClr val="333333"/>
              </a:solidFill>
              <a:effectLst/>
              <a:latin typeface="Helvetica Neue"/>
            </a:endParaRPr>
          </a:p>
          <a:p>
            <a:endParaRPr lang="en-US" b="0" i="0" dirty="0" smtClean="0">
              <a:solidFill>
                <a:srgbClr val="333333"/>
              </a:solidFill>
              <a:effectLst/>
              <a:latin typeface="Helvetica Neue"/>
            </a:endParaRPr>
          </a:p>
        </p:txBody>
      </p:sp>
      <p:sp>
        <p:nvSpPr>
          <p:cNvPr id="4" name="Slide Number Placeholder 3"/>
          <p:cNvSpPr>
            <a:spLocks noGrp="1"/>
          </p:cNvSpPr>
          <p:nvPr>
            <p:ph type="sldNum" sz="quarter" idx="5"/>
          </p:nvPr>
        </p:nvSpPr>
        <p:spPr/>
        <p:txBody>
          <a:bodyPr/>
          <a:lstStyle/>
          <a:p>
            <a:pPr>
              <a:defRPr/>
            </a:pPr>
            <a:fld id="{7A1147B6-1017-4328-9A1D-9F16B146965B}" type="slidenum">
              <a:rPr lang="en-US" smtClean="0"/>
              <a:pPr>
                <a:defRPr/>
              </a:pPr>
              <a:t>8</a:t>
            </a:fld>
            <a:endParaRPr lang="en-US"/>
          </a:p>
        </p:txBody>
      </p:sp>
    </p:spTree>
    <p:extLst>
      <p:ext uri="{BB962C8B-B14F-4D97-AF65-F5344CB8AC3E}">
        <p14:creationId xmlns:p14="http://schemas.microsoft.com/office/powerpoint/2010/main" val="1076428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B57D34E-B790-4431-88FF-FE6D23EB4DA0}" type="slidenum">
              <a:rPr lang="en-US" smtClean="0"/>
              <a:pPr/>
              <a:t>9</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dirty="0"/>
              <a:t>Individual social networking is a great tool to network and collaborate. Social networking sites are entertaining and engaging for users.</a:t>
            </a:r>
          </a:p>
          <a:p>
            <a:endParaRPr lang="en-US" dirty="0" smtClean="0"/>
          </a:p>
          <a:p>
            <a:r>
              <a:rPr lang="en-US" b="0" dirty="0" smtClean="0"/>
              <a:t>-</a:t>
            </a:r>
            <a:r>
              <a:rPr kumimoji="0" lang="en-US" sz="2000" b="0" i="0" u="none" strike="noStrike" kern="0" cap="none" spc="0" normalizeH="0" baseline="0" noProof="0" dirty="0">
                <a:ln>
                  <a:noFill/>
                </a:ln>
                <a:solidFill>
                  <a:srgbClr val="000082"/>
                </a:solidFill>
                <a:effectLst/>
                <a:uLnTx/>
                <a:uFillTx/>
                <a:latin typeface="Arial"/>
                <a:ea typeface="+mn-ea"/>
                <a:cs typeface="+mn-cs"/>
              </a:rPr>
              <a:t>Social media, when used effectively, presents unequaled opportunities for you to share the Navy story in an authentic, transparent and rapid manner while building richer, more substantive relationships with people you may not have reached through traditional communication </a:t>
            </a:r>
            <a:r>
              <a:rPr kumimoji="0" lang="en-US" sz="2000" b="0" i="0" u="none" strike="noStrike" kern="0" cap="none" spc="0" normalizeH="0" baseline="0" noProof="0" dirty="0" smtClean="0">
                <a:ln>
                  <a:noFill/>
                </a:ln>
                <a:solidFill>
                  <a:srgbClr val="000082"/>
                </a:solidFill>
                <a:effectLst/>
                <a:uLnTx/>
                <a:uFillTx/>
                <a:latin typeface="Arial"/>
                <a:ea typeface="+mn-ea"/>
                <a:cs typeface="+mn-cs"/>
              </a:rPr>
              <a:t>channels</a:t>
            </a:r>
          </a:p>
          <a:p>
            <a:endParaRPr kumimoji="0" lang="en-US" sz="2000" b="0" i="0" u="none" strike="noStrike" kern="0" cap="none" spc="0" normalizeH="0" baseline="0" noProof="0" dirty="0" smtClean="0">
              <a:ln>
                <a:noFill/>
              </a:ln>
              <a:solidFill>
                <a:srgbClr val="000082"/>
              </a:solidFill>
              <a:effectLst/>
              <a:uLnTx/>
              <a:uFillTx/>
              <a:latin typeface="Arial"/>
              <a:ea typeface="+mn-ea"/>
              <a:cs typeface="+mn-cs"/>
            </a:endParaRPr>
          </a:p>
          <a:p>
            <a:r>
              <a:rPr kumimoji="0" lang="en-US" sz="2000" b="0" i="0" u="none" strike="noStrike" kern="0" cap="none" spc="0" normalizeH="0" baseline="0" noProof="0" dirty="0" smtClean="0">
                <a:ln>
                  <a:noFill/>
                </a:ln>
                <a:solidFill>
                  <a:srgbClr val="000082"/>
                </a:solidFill>
                <a:effectLst/>
                <a:uLnTx/>
                <a:uFillTx/>
                <a:latin typeface="Arial"/>
                <a:ea typeface="+mn-ea"/>
                <a:cs typeface="+mn-cs"/>
              </a:rPr>
              <a:t>- However, there are several Pros and Cons when using social media sites.  Remember, just because it’s printed on social media, it doesn’t meat it’s the truth or real.  There is an overwhelming amount of misinformation or “fake” news scouring the internet, and much resides on social media sites.  </a:t>
            </a:r>
            <a:endParaRPr lang="en-US" b="0" dirty="0"/>
          </a:p>
        </p:txBody>
      </p:sp>
    </p:spTree>
    <p:extLst>
      <p:ext uri="{BB962C8B-B14F-4D97-AF65-F5344CB8AC3E}">
        <p14:creationId xmlns:p14="http://schemas.microsoft.com/office/powerpoint/2010/main" val="3537351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239F27B8-5A75-4D41-ADFD-0D3E2A9D1B48}" type="slidenum">
              <a:rPr lang="en-US" altLang="en-US" smtClean="0"/>
              <a:pPr eaLnBrk="1" hangingPunct="1"/>
              <a:t>10</a:t>
            </a:fld>
            <a:endParaRPr lang="en-US" altLang="en-US"/>
          </a:p>
        </p:txBody>
      </p:sp>
      <p:sp>
        <p:nvSpPr>
          <p:cNvPr id="48131"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SF-86– required to be granted a security clearance. Associate is anyone that you or your spouse have close or continuing contact with. This includes “friends” on </a:t>
            </a:r>
            <a:r>
              <a:rPr lang="en-US" altLang="en-US" dirty="0" smtClean="0"/>
              <a:t>social media platforms. </a:t>
            </a:r>
            <a:r>
              <a:rPr lang="en-US" altLang="en-US" dirty="0"/>
              <a:t>Who </a:t>
            </a:r>
            <a:r>
              <a:rPr lang="en-US" altLang="en-US" dirty="0" smtClean="0"/>
              <a:t>are your friends and associates?</a:t>
            </a:r>
            <a:r>
              <a:rPr lang="en-US" altLang="en-US" baseline="0" dirty="0" smtClean="0"/>
              <a:t> </a:t>
            </a:r>
            <a:endParaRPr lang="en-US" altLang="en-US" dirty="0"/>
          </a:p>
          <a:p>
            <a:pPr eaLnBrk="1" hangingPunct="1"/>
            <a:endParaRPr lang="en-US" altLang="en-US" dirty="0"/>
          </a:p>
          <a:p>
            <a:pPr eaLnBrk="1" hangingPunct="1"/>
            <a:r>
              <a:rPr lang="en-US" altLang="en-US" dirty="0"/>
              <a:t>Do</a:t>
            </a:r>
            <a:r>
              <a:rPr lang="en-US" altLang="en-US" baseline="0" dirty="0"/>
              <a:t> you know who ALL of your </a:t>
            </a:r>
            <a:r>
              <a:rPr lang="en-US" altLang="en-US" baseline="0" dirty="0" smtClean="0"/>
              <a:t>social media friends </a:t>
            </a:r>
            <a:r>
              <a:rPr lang="en-US" altLang="en-US" baseline="0" dirty="0"/>
              <a:t>are? Before you click “accept” ensure you know the risk you are taking.</a:t>
            </a: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397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USFF">
    <p:spTree>
      <p:nvGrpSpPr>
        <p:cNvPr id="1" name=""/>
        <p:cNvGrpSpPr/>
        <p:nvPr/>
      </p:nvGrpSpPr>
      <p:grpSpPr>
        <a:xfrm>
          <a:off x="0" y="0"/>
          <a:ext cx="0" cy="0"/>
          <a:chOff x="0" y="0"/>
          <a:chExt cx="0" cy="0"/>
        </a:xfrm>
      </p:grpSpPr>
      <p:sp>
        <p:nvSpPr>
          <p:cNvPr id="4" name="Text Box 29"/>
          <p:cNvSpPr txBox="1">
            <a:spLocks noChangeArrowheads="1"/>
          </p:cNvSpPr>
          <p:nvPr userDrawn="1"/>
        </p:nvSpPr>
        <p:spPr bwMode="blackWhite">
          <a:xfrm>
            <a:off x="8774113" y="6619875"/>
            <a:ext cx="369887" cy="238125"/>
          </a:xfrm>
          <a:prstGeom prst="rect">
            <a:avLst/>
          </a:prstGeom>
          <a:noFill/>
          <a:ln w="9525">
            <a:noFill/>
            <a:miter lim="800000"/>
            <a:headEnd/>
            <a:tailEnd/>
          </a:ln>
          <a:effectLst/>
        </p:spPr>
        <p:txBody>
          <a:bodyPr wrap="none">
            <a:spAutoFit/>
          </a:bodyPr>
          <a:lstStyle/>
          <a:p>
            <a:pPr algn="ctr" fontAlgn="auto">
              <a:lnSpc>
                <a:spcPct val="80000"/>
              </a:lnSpc>
              <a:spcBef>
                <a:spcPct val="50000"/>
              </a:spcBef>
              <a:spcAft>
                <a:spcPts val="0"/>
              </a:spcAft>
              <a:defRPr/>
            </a:pPr>
            <a:fld id="{D36DAD90-6203-4E71-A5B7-9CD5F341EDE2}" type="slidenum">
              <a:rPr lang="en-US" sz="1200" b="1">
                <a:solidFill>
                  <a:srgbClr val="110189"/>
                </a:solidFill>
                <a:latin typeface="+mn-lt"/>
                <a:cs typeface="+mn-cs"/>
              </a:rPr>
              <a:pPr algn="ctr" fontAlgn="auto">
                <a:lnSpc>
                  <a:spcPct val="80000"/>
                </a:lnSpc>
                <a:spcBef>
                  <a:spcPct val="50000"/>
                </a:spcBef>
                <a:spcAft>
                  <a:spcPts val="0"/>
                </a:spcAft>
                <a:defRPr/>
              </a:pPr>
              <a:t>‹#›</a:t>
            </a:fld>
            <a:endParaRPr lang="en-US" sz="1200" b="1">
              <a:solidFill>
                <a:srgbClr val="110189"/>
              </a:solidFill>
              <a:latin typeface="+mn-lt"/>
              <a:cs typeface="+mn-cs"/>
            </a:endParaRPr>
          </a:p>
        </p:txBody>
      </p:sp>
      <p:sp>
        <p:nvSpPr>
          <p:cNvPr id="6" name="Rectangle 62"/>
          <p:cNvSpPr>
            <a:spLocks noChangeArrowheads="1"/>
          </p:cNvSpPr>
          <p:nvPr userDrawn="1"/>
        </p:nvSpPr>
        <p:spPr bwMode="auto">
          <a:xfrm>
            <a:off x="0" y="6629400"/>
            <a:ext cx="8839200" cy="95250"/>
          </a:xfrm>
          <a:prstGeom prst="rect">
            <a:avLst/>
          </a:prstGeom>
          <a:solidFill>
            <a:srgbClr val="000066"/>
          </a:solidFill>
          <a:ln w="19050">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9" name="Rectangle 61"/>
          <p:cNvSpPr>
            <a:spLocks noChangeArrowheads="1"/>
          </p:cNvSpPr>
          <p:nvPr userDrawn="1"/>
        </p:nvSpPr>
        <p:spPr bwMode="auto">
          <a:xfrm>
            <a:off x="0" y="6781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10" name="Rectangle 63"/>
          <p:cNvSpPr>
            <a:spLocks noChangeArrowheads="1"/>
          </p:cNvSpPr>
          <p:nvPr userDrawn="1"/>
        </p:nvSpPr>
        <p:spPr bwMode="auto">
          <a:xfrm>
            <a:off x="0" y="1027113"/>
            <a:ext cx="9144000" cy="95250"/>
          </a:xfrm>
          <a:prstGeom prst="rect">
            <a:avLst/>
          </a:prstGeom>
          <a:solidFill>
            <a:srgbClr val="000066"/>
          </a:solidFill>
          <a:ln w="19050">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11" name="Rectangle 64"/>
          <p:cNvSpPr>
            <a:spLocks noChangeArrowheads="1"/>
          </p:cNvSpPr>
          <p:nvPr userDrawn="1"/>
        </p:nvSpPr>
        <p:spPr bwMode="auto">
          <a:xfrm>
            <a:off x="0" y="1179513"/>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12290" name="Rectangle 2"/>
          <p:cNvSpPr>
            <a:spLocks noGrp="1" noChangeArrowheads="1"/>
          </p:cNvSpPr>
          <p:nvPr>
            <p:ph type="ctrTitle"/>
          </p:nvPr>
        </p:nvSpPr>
        <p:spPr>
          <a:xfrm>
            <a:off x="685800" y="2130425"/>
            <a:ext cx="7772400" cy="1470025"/>
          </a:xfrm>
        </p:spPr>
        <p:txBody>
          <a:bodyPr/>
          <a:lstStyle>
            <a:lvl1pPr>
              <a:defRPr sz="2800" i="1">
                <a:latin typeface="Times New Roman" pitchFamily="18" charset="0"/>
                <a:cs typeface="Times New Roman" pitchFamily="18" charset="0"/>
              </a:defRPr>
            </a:lvl1pPr>
          </a:lstStyle>
          <a:p>
            <a:r>
              <a:rPr lang="en-US" dirty="0"/>
              <a:t>Click to edit Master title style</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sz="2800" i="1">
                <a:solidFill>
                  <a:schemeClr val="tx2"/>
                </a:solidFill>
                <a:latin typeface="Times New Roman" pitchFamily="18" charset="0"/>
                <a:cs typeface="Times New Roman" pitchFamily="18" charset="0"/>
              </a:defRPr>
            </a:lvl1pPr>
          </a:lstStyle>
          <a:p>
            <a:r>
              <a:rPr lang="en-US" dirty="0"/>
              <a:t>Click to edit Master subtitle style</a:t>
            </a:r>
          </a:p>
        </p:txBody>
      </p:sp>
      <p:grpSp>
        <p:nvGrpSpPr>
          <p:cNvPr id="14" name="Group 13"/>
          <p:cNvGrpSpPr/>
          <p:nvPr userDrawn="1"/>
        </p:nvGrpSpPr>
        <p:grpSpPr>
          <a:xfrm>
            <a:off x="8082668" y="46115"/>
            <a:ext cx="1026496" cy="920643"/>
            <a:chOff x="8082668" y="46115"/>
            <a:chExt cx="1026496" cy="920643"/>
          </a:xfrm>
        </p:grpSpPr>
        <p:sp>
          <p:nvSpPr>
            <p:cNvPr id="15" name="Oval 14"/>
            <p:cNvSpPr/>
            <p:nvPr userDrawn="1"/>
          </p:nvSpPr>
          <p:spPr>
            <a:xfrm>
              <a:off x="8128947" y="46115"/>
              <a:ext cx="921026" cy="920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8082668" y="363582"/>
              <a:ext cx="1026496" cy="246221"/>
            </a:xfrm>
            <a:prstGeom prst="rect">
              <a:avLst/>
            </a:prstGeom>
            <a:noFill/>
          </p:spPr>
          <p:txBody>
            <a:bodyPr wrap="square" rtlCol="0">
              <a:spAutoFit/>
            </a:bodyPr>
            <a:lstStyle/>
            <a:p>
              <a:pPr algn="ctr"/>
              <a:r>
                <a:rPr lang="en-US" sz="1000" dirty="0"/>
                <a:t>Your Logo here</a:t>
              </a:r>
            </a:p>
          </p:txBody>
        </p:sp>
      </p:grpSp>
    </p:spTree>
    <p:extLst>
      <p:ext uri="{BB962C8B-B14F-4D97-AF65-F5344CB8AC3E}">
        <p14:creationId xmlns:p14="http://schemas.microsoft.com/office/powerpoint/2010/main" val="2082280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453" y="1335156"/>
            <a:ext cx="8884338" cy="5194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3855014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8625" y="1133475"/>
            <a:ext cx="4265613" cy="5356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46638" y="1133475"/>
            <a:ext cx="4265612" cy="5356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3215823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4064100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Content Placeholder 2"/>
          <p:cNvSpPr>
            <a:spLocks noGrp="1"/>
          </p:cNvSpPr>
          <p:nvPr>
            <p:ph idx="13"/>
          </p:nvPr>
        </p:nvSpPr>
        <p:spPr>
          <a:xfrm>
            <a:off x="152400" y="1295400"/>
            <a:ext cx="8839200" cy="5181600"/>
          </a:xfrm>
          <a:prstGeom prst="rect">
            <a:avLst/>
          </a:prstGeom>
        </p:spPr>
        <p:txBody>
          <a:bodyPr/>
          <a:lstStyle>
            <a:lvl1pPr marL="0" indent="0">
              <a:buFontTx/>
              <a:buNone/>
              <a:defRPr u="sng">
                <a:solidFill>
                  <a:srgbClr val="002C4B"/>
                </a:solidFill>
              </a:defRPr>
            </a:lvl1pPr>
            <a:lvl2pPr marL="285750" indent="-285750">
              <a:spcBef>
                <a:spcPts val="0"/>
              </a:spcBef>
              <a:buFont typeface="Arial" panose="020B0604020202020204" pitchFamily="34" charset="0"/>
              <a:buChar char="•"/>
              <a:defRPr>
                <a:solidFill>
                  <a:srgbClr val="333333"/>
                </a:solidFill>
              </a:defRPr>
            </a:lvl2pPr>
            <a:lvl3pPr marL="628650" indent="-285750">
              <a:spcBef>
                <a:spcPts val="0"/>
              </a:spcBef>
              <a:buFont typeface="Arial" panose="020B0604020202020204" pitchFamily="34" charset="0"/>
              <a:buChar char="‒"/>
              <a:defRPr>
                <a:solidFill>
                  <a:srgbClr val="000000"/>
                </a:solidFill>
              </a:defRPr>
            </a:lvl3pPr>
            <a:lvl4pPr marL="800100" indent="-171450">
              <a:spcBef>
                <a:spcPts val="0"/>
              </a:spcBef>
              <a:buFont typeface="Arial" panose="020B0604020202020204" pitchFamily="34" charset="0"/>
              <a:buChar char="◦"/>
              <a:defRPr sz="1400">
                <a:solidFill>
                  <a:srgbClr val="000000"/>
                </a:solidFill>
              </a:defRPr>
            </a:lvl4pPr>
            <a:lvl5pPr marL="857250" indent="171450">
              <a:spcBef>
                <a:spcPts val="0"/>
              </a:spcBef>
              <a:buFont typeface="Arial" panose="020B0604020202020204" pitchFamily="34" charset="0"/>
              <a:buChar char="‒"/>
              <a:defRPr sz="1200" baseline="0">
                <a:solidFill>
                  <a:srgbClr val="000000"/>
                </a:solidFill>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6" name="Rectangle 2"/>
          <p:cNvSpPr>
            <a:spLocks noGrp="1" noChangeArrowheads="1"/>
          </p:cNvSpPr>
          <p:nvPr>
            <p:ph type="title"/>
          </p:nvPr>
        </p:nvSpPr>
        <p:spPr bwMode="auto">
          <a:xfrm>
            <a:off x="1005840" y="0"/>
            <a:ext cx="7132320" cy="1024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14260680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62100" y="0"/>
            <a:ext cx="6024563"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28625" y="1133475"/>
            <a:ext cx="8683625" cy="5356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53" name="Text Box 29"/>
          <p:cNvSpPr txBox="1">
            <a:spLocks noChangeArrowheads="1"/>
          </p:cNvSpPr>
          <p:nvPr userDrawn="1"/>
        </p:nvSpPr>
        <p:spPr bwMode="blackWhite">
          <a:xfrm>
            <a:off x="8774113" y="6619875"/>
            <a:ext cx="369887" cy="238125"/>
          </a:xfrm>
          <a:prstGeom prst="rect">
            <a:avLst/>
          </a:prstGeom>
          <a:noFill/>
          <a:ln w="9525">
            <a:noFill/>
            <a:miter lim="800000"/>
            <a:headEnd/>
            <a:tailEnd/>
          </a:ln>
          <a:effectLst/>
        </p:spPr>
        <p:txBody>
          <a:bodyPr wrap="none">
            <a:spAutoFit/>
          </a:bodyPr>
          <a:lstStyle/>
          <a:p>
            <a:pPr algn="ctr" fontAlgn="auto">
              <a:lnSpc>
                <a:spcPct val="80000"/>
              </a:lnSpc>
              <a:spcBef>
                <a:spcPct val="50000"/>
              </a:spcBef>
              <a:spcAft>
                <a:spcPts val="0"/>
              </a:spcAft>
              <a:defRPr/>
            </a:pPr>
            <a:fld id="{0AFB21A6-1D40-4096-A133-8847AE6BD6F8}" type="slidenum">
              <a:rPr lang="en-US" sz="1200" b="1">
                <a:solidFill>
                  <a:srgbClr val="110189"/>
                </a:solidFill>
                <a:latin typeface="+mn-lt"/>
                <a:cs typeface="+mn-cs"/>
              </a:rPr>
              <a:pPr algn="ctr" fontAlgn="auto">
                <a:lnSpc>
                  <a:spcPct val="80000"/>
                </a:lnSpc>
                <a:spcBef>
                  <a:spcPct val="50000"/>
                </a:spcBef>
                <a:spcAft>
                  <a:spcPts val="0"/>
                </a:spcAft>
                <a:defRPr/>
              </a:pPr>
              <a:t>‹#›</a:t>
            </a:fld>
            <a:endParaRPr lang="en-US" sz="1200" b="1">
              <a:solidFill>
                <a:srgbClr val="110189"/>
              </a:solidFill>
              <a:latin typeface="+mn-lt"/>
              <a:cs typeface="+mn-cs"/>
            </a:endParaRPr>
          </a:p>
        </p:txBody>
      </p:sp>
      <p:sp>
        <p:nvSpPr>
          <p:cNvPr id="34" name="Rectangle 62"/>
          <p:cNvSpPr>
            <a:spLocks noChangeArrowheads="1"/>
          </p:cNvSpPr>
          <p:nvPr userDrawn="1"/>
        </p:nvSpPr>
        <p:spPr bwMode="auto">
          <a:xfrm>
            <a:off x="0" y="6629400"/>
            <a:ext cx="8839200" cy="95250"/>
          </a:xfrm>
          <a:prstGeom prst="rect">
            <a:avLst/>
          </a:prstGeom>
          <a:solidFill>
            <a:srgbClr val="000066"/>
          </a:solidFill>
          <a:ln w="19050">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37" name="Rectangle 61"/>
          <p:cNvSpPr>
            <a:spLocks noChangeArrowheads="1"/>
          </p:cNvSpPr>
          <p:nvPr userDrawn="1"/>
        </p:nvSpPr>
        <p:spPr bwMode="auto">
          <a:xfrm>
            <a:off x="0" y="6781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38" name="Rectangle 63"/>
          <p:cNvSpPr>
            <a:spLocks noChangeArrowheads="1"/>
          </p:cNvSpPr>
          <p:nvPr userDrawn="1"/>
        </p:nvSpPr>
        <p:spPr bwMode="auto">
          <a:xfrm>
            <a:off x="0" y="1027113"/>
            <a:ext cx="9144000" cy="95250"/>
          </a:xfrm>
          <a:prstGeom prst="rect">
            <a:avLst/>
          </a:prstGeom>
          <a:solidFill>
            <a:srgbClr val="000066"/>
          </a:solidFill>
          <a:ln w="19050">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39" name="Rectangle 64"/>
          <p:cNvSpPr>
            <a:spLocks noChangeArrowheads="1"/>
          </p:cNvSpPr>
          <p:nvPr userDrawn="1"/>
        </p:nvSpPr>
        <p:spPr bwMode="auto">
          <a:xfrm>
            <a:off x="0" y="1179513"/>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grpSp>
        <p:nvGrpSpPr>
          <p:cNvPr id="17" name="Group 16"/>
          <p:cNvGrpSpPr/>
          <p:nvPr userDrawn="1"/>
        </p:nvGrpSpPr>
        <p:grpSpPr>
          <a:xfrm>
            <a:off x="8082668" y="46115"/>
            <a:ext cx="1026496" cy="920643"/>
            <a:chOff x="8082668" y="46115"/>
            <a:chExt cx="1026496" cy="920643"/>
          </a:xfrm>
        </p:grpSpPr>
        <p:sp>
          <p:nvSpPr>
            <p:cNvPr id="20" name="Oval 19"/>
            <p:cNvSpPr/>
            <p:nvPr userDrawn="1"/>
          </p:nvSpPr>
          <p:spPr>
            <a:xfrm>
              <a:off x="8128947" y="46115"/>
              <a:ext cx="921026" cy="920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userDrawn="1"/>
          </p:nvSpPr>
          <p:spPr>
            <a:xfrm>
              <a:off x="8082668" y="363582"/>
              <a:ext cx="1026496" cy="246221"/>
            </a:xfrm>
            <a:prstGeom prst="rect">
              <a:avLst/>
            </a:prstGeom>
            <a:noFill/>
          </p:spPr>
          <p:txBody>
            <a:bodyPr wrap="square" rtlCol="0">
              <a:spAutoFit/>
            </a:bodyPr>
            <a:lstStyle/>
            <a:p>
              <a:pPr algn="ctr"/>
              <a:r>
                <a:rPr lang="en-US" sz="1000" dirty="0"/>
                <a:t>Your Logo here</a:t>
              </a:r>
            </a:p>
          </p:txBody>
        </p:sp>
      </p:grpSp>
    </p:spTree>
    <p:extLst>
      <p:ext uri="{BB962C8B-B14F-4D97-AF65-F5344CB8AC3E}">
        <p14:creationId xmlns:p14="http://schemas.microsoft.com/office/powerpoint/2010/main" val="129308408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p:titleStyle>
    <p:body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ebp"/><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webp"/><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images.google.com/imgres?imgurl=http://www.servitokss.com/wp-content/uploads/2009/07/man_question_mark.jpg&amp;imgrefurl=http://www.servitokss.com/question-marks/&amp;usg=__OYXhgEceQbIE0NhqDgtdAxnhbus=&amp;h=359&amp;w=286&amp;sz=11&amp;hl=en&amp;start=24&amp;itbs=1&amp;tbnid=RtcmX_DtJpu3_M:&amp;tbnh=121&amp;tbnw=96&amp;prev=/images?q=question+mark&amp;gbv=2&amp;ndsp=20&amp;hl=en&amp;sa=N&amp;start=20"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middleeastmonitor.com/20201012-90-of-arab-social-media-posts-oppose-normalisation-with-israel/" TargetMode="Externa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txBox="1">
            <a:spLocks noChangeArrowheads="1"/>
          </p:cNvSpPr>
          <p:nvPr/>
        </p:nvSpPr>
        <p:spPr bwMode="auto">
          <a:xfrm>
            <a:off x="482601" y="2423868"/>
            <a:ext cx="8417440" cy="113877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i="1">
                <a:solidFill>
                  <a:schemeClr val="tx2"/>
                </a:solidFill>
                <a:latin typeface="Times New Roman" pitchFamily="18" charset="0"/>
                <a:ea typeface="+mj-ea"/>
                <a:cs typeface="Times New Roman" pitchFamily="18" charset="0"/>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a:lstStyle>
          <a:p>
            <a:pPr eaLnBrk="1" hangingPunct="1">
              <a:defRPr/>
            </a:pPr>
            <a:r>
              <a:rPr lang="en-US" kern="0" dirty="0" smtClean="0">
                <a:solidFill>
                  <a:srgbClr val="1C1C1C"/>
                </a:solidFill>
              </a:rPr>
              <a:t>OPSEC in the Digital World</a:t>
            </a:r>
            <a:r>
              <a:rPr lang="en-US" kern="0" dirty="0">
                <a:solidFill>
                  <a:srgbClr val="1C1C1C"/>
                </a:solidFill>
              </a:rPr>
              <a:t/>
            </a:r>
            <a:br>
              <a:rPr lang="en-US" kern="0" dirty="0">
                <a:solidFill>
                  <a:srgbClr val="1C1C1C"/>
                </a:solidFill>
              </a:rPr>
            </a:br>
            <a:r>
              <a:rPr lang="en-US" kern="0" dirty="0">
                <a:solidFill>
                  <a:srgbClr val="1C1C1C"/>
                </a:solidFill>
              </a:rPr>
              <a:t>DD MMM YY</a:t>
            </a:r>
            <a:br>
              <a:rPr lang="en-US" kern="0" dirty="0">
                <a:solidFill>
                  <a:srgbClr val="1C1C1C"/>
                </a:solidFill>
              </a:rPr>
            </a:br>
            <a:endParaRPr lang="en-US" sz="1800" kern="0" dirty="0">
              <a:solidFill>
                <a:srgbClr val="1C1C1C"/>
              </a:solidFill>
              <a:effectLst>
                <a:outerShdw blurRad="38100" dist="38100" dir="2700000" algn="tl">
                  <a:srgbClr val="C0C0C0"/>
                </a:outerShd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48366"/>
            <a:ext cx="9143999" cy="1974460"/>
          </a:xfrm>
          <a:prstGeom prst="rect">
            <a:avLst/>
          </a:prstGeom>
        </p:spPr>
      </p:pic>
    </p:spTree>
    <p:extLst>
      <p:ext uri="{BB962C8B-B14F-4D97-AF65-F5344CB8AC3E}">
        <p14:creationId xmlns:p14="http://schemas.microsoft.com/office/powerpoint/2010/main" val="115527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lstStyle/>
          <a:p>
            <a:r>
              <a:rPr lang="en-US" altLang="en-US" dirty="0"/>
              <a:t>The following is a security awareness statement signed by the Chief of Security, Pentagon Chief Information Officer, OSD Network Directorate:</a:t>
            </a:r>
          </a:p>
          <a:p>
            <a:pPr lvl="1"/>
            <a:r>
              <a:rPr lang="en-US" altLang="en-US" dirty="0"/>
              <a:t>Social sites risk security clearance.  If you hold a security clearance or if you ever want to apply for one, be mindful of your postings and contacts online, particularly on social networking sites such as Facebook and Twitter. </a:t>
            </a:r>
          </a:p>
          <a:p>
            <a:pPr lvl="1"/>
            <a:r>
              <a:rPr lang="en-US" altLang="en-US" dirty="0"/>
              <a:t>These sites pose risks to gaining and keeping a security clearance.  Question 14 of the National </a:t>
            </a:r>
            <a:r>
              <a:rPr lang="en-US" altLang="en-US" dirty="0" smtClean="0"/>
              <a:t>Security Agency </a:t>
            </a:r>
            <a:r>
              <a:rPr lang="en-US" altLang="en-US" dirty="0"/>
              <a:t>Questionnaire (SF-86) asks for names of your relatives and associates. </a:t>
            </a:r>
          </a:p>
          <a:p>
            <a:pPr lvl="2"/>
            <a:r>
              <a:rPr lang="en-US" altLang="en-US" dirty="0"/>
              <a:t>The term associate is defined as any foreign national that you or your spouse are bound by affection, obligation, or close and continuing </a:t>
            </a:r>
            <a:r>
              <a:rPr lang="en-US" altLang="en-US" dirty="0" smtClean="0"/>
              <a:t>contact.</a:t>
            </a:r>
          </a:p>
          <a:p>
            <a:endParaRPr lang="en-US" altLang="en-US" dirty="0"/>
          </a:p>
          <a:p>
            <a:r>
              <a:rPr lang="en-US" altLang="en-US" dirty="0" smtClean="0"/>
              <a:t>Be mindful of all contacts, associates, “friends” and followers on your personal social media platforms.  Be prepared to discuss the above during security clearance interviews. </a:t>
            </a:r>
            <a:endParaRPr lang="en-US" altLang="en-US" dirty="0"/>
          </a:p>
          <a:p>
            <a:endParaRPr lang="en-US" altLang="en-US" dirty="0"/>
          </a:p>
        </p:txBody>
      </p:sp>
      <p:sp>
        <p:nvSpPr>
          <p:cNvPr id="90114" name="Rectangle 2"/>
          <p:cNvSpPr>
            <a:spLocks noGrp="1" noChangeArrowheads="1"/>
          </p:cNvSpPr>
          <p:nvPr>
            <p:ph type="title"/>
          </p:nvPr>
        </p:nvSpPr>
        <p:spPr>
          <a:xfrm>
            <a:off x="1562100" y="-1"/>
            <a:ext cx="6024563" cy="1039091"/>
          </a:xfrm>
        </p:spPr>
        <p:txBody>
          <a:bodyPr/>
          <a:lstStyle/>
          <a:p>
            <a:r>
              <a:rPr lang="en-US" dirty="0"/>
              <a:t>Your Security Clearance</a:t>
            </a:r>
          </a:p>
        </p:txBody>
      </p:sp>
    </p:spTree>
    <p:extLst>
      <p:ext uri="{BB962C8B-B14F-4D97-AF65-F5344CB8AC3E}">
        <p14:creationId xmlns:p14="http://schemas.microsoft.com/office/powerpoint/2010/main" val="2385788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0453" y="1267691"/>
            <a:ext cx="8884338" cy="5261765"/>
          </a:xfrm>
        </p:spPr>
        <p:txBody>
          <a:bodyPr/>
          <a:lstStyle/>
          <a:p>
            <a:pPr>
              <a:lnSpc>
                <a:spcPct val="150000"/>
              </a:lnSpc>
            </a:pPr>
            <a:r>
              <a:rPr lang="en-US" dirty="0" smtClean="0"/>
              <a:t>Nothing in life is free!</a:t>
            </a:r>
          </a:p>
          <a:p>
            <a:pPr>
              <a:lnSpc>
                <a:spcPct val="150000"/>
              </a:lnSpc>
            </a:pPr>
            <a:r>
              <a:rPr lang="en-US" dirty="0" smtClean="0"/>
              <a:t>If you are not the consumer…….Then you’re the product!</a:t>
            </a:r>
          </a:p>
          <a:p>
            <a:pPr>
              <a:lnSpc>
                <a:spcPct val="150000"/>
              </a:lnSpc>
            </a:pPr>
            <a:r>
              <a:rPr lang="en-US" dirty="0" smtClean="0"/>
              <a:t>How much is your information worth?</a:t>
            </a:r>
          </a:p>
          <a:p>
            <a:pPr>
              <a:lnSpc>
                <a:spcPct val="150000"/>
              </a:lnSpc>
            </a:pPr>
            <a:r>
              <a:rPr lang="en-US" dirty="0" smtClean="0"/>
              <a:t>Mark </a:t>
            </a:r>
            <a:r>
              <a:rPr lang="en-US" dirty="0" err="1" smtClean="0"/>
              <a:t>Zuckerburg</a:t>
            </a:r>
            <a:r>
              <a:rPr lang="en-US" dirty="0" smtClean="0"/>
              <a:t> </a:t>
            </a:r>
            <a:r>
              <a:rPr lang="en-US" dirty="0"/>
              <a:t>(Facebook) became the world's youngest self-made </a:t>
            </a:r>
            <a:r>
              <a:rPr lang="en-US" dirty="0" smtClean="0"/>
              <a:t>billionaire</a:t>
            </a:r>
            <a:r>
              <a:rPr lang="en-US" dirty="0"/>
              <a:t> </a:t>
            </a:r>
            <a:r>
              <a:rPr lang="en-US" dirty="0" smtClean="0"/>
              <a:t>by selling your information (if you have or had a Facebook account)</a:t>
            </a:r>
          </a:p>
          <a:p>
            <a:pPr>
              <a:lnSpc>
                <a:spcPct val="150000"/>
              </a:lnSpc>
            </a:pPr>
            <a:r>
              <a:rPr lang="en-US" dirty="0" smtClean="0"/>
              <a:t>How is this legal? Read the terms of service, understand what you agreed to</a:t>
            </a:r>
          </a:p>
          <a:p>
            <a:pPr>
              <a:lnSpc>
                <a:spcPct val="150000"/>
              </a:lnSpc>
            </a:pPr>
            <a:r>
              <a:rPr lang="en-US" dirty="0" smtClean="0"/>
              <a:t>The terms of service for “Official” command accounts is not the same as personal accounts</a:t>
            </a:r>
          </a:p>
          <a:p>
            <a:pPr>
              <a:lnSpc>
                <a:spcPct val="150000"/>
              </a:lnSpc>
            </a:pPr>
            <a:r>
              <a:rPr lang="en-US" dirty="0" smtClean="0"/>
              <a:t>Read terms of service for </a:t>
            </a:r>
            <a:r>
              <a:rPr lang="en-US" dirty="0" smtClean="0">
                <a:solidFill>
                  <a:srgbClr val="FF0000"/>
                </a:solidFill>
              </a:rPr>
              <a:t>ALL</a:t>
            </a:r>
            <a:r>
              <a:rPr lang="en-US" dirty="0" smtClean="0"/>
              <a:t> social media platforms and APPs </a:t>
            </a:r>
          </a:p>
          <a:p>
            <a:pPr>
              <a:lnSpc>
                <a:spcPct val="150000"/>
              </a:lnSpc>
            </a:pPr>
            <a:r>
              <a:rPr lang="en-US" dirty="0" smtClean="0"/>
              <a:t>Are your friends and family okay with you sharing their information?</a:t>
            </a:r>
            <a:endParaRPr lang="en-US" dirty="0"/>
          </a:p>
        </p:txBody>
      </p:sp>
      <p:sp>
        <p:nvSpPr>
          <p:cNvPr id="3" name="Title 2"/>
          <p:cNvSpPr>
            <a:spLocks noGrp="1"/>
          </p:cNvSpPr>
          <p:nvPr>
            <p:ph type="title"/>
          </p:nvPr>
        </p:nvSpPr>
        <p:spPr>
          <a:xfrm>
            <a:off x="1562100" y="-1"/>
            <a:ext cx="6024563" cy="1039091"/>
          </a:xfrm>
        </p:spPr>
        <p:txBody>
          <a:bodyPr/>
          <a:lstStyle/>
          <a:p>
            <a:r>
              <a:rPr lang="en-US" dirty="0" smtClean="0"/>
              <a:t>Social Media Cost</a:t>
            </a:r>
            <a:endParaRPr lang="en-US" dirty="0"/>
          </a:p>
        </p:txBody>
      </p:sp>
    </p:spTree>
    <p:extLst>
      <p:ext uri="{BB962C8B-B14F-4D97-AF65-F5344CB8AC3E}">
        <p14:creationId xmlns:p14="http://schemas.microsoft.com/office/powerpoint/2010/main" val="1291204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We use the data we have - for example, about the connections you make, the choices and settings you select, and what you share and do on and off our products - to personalize your experience. </a:t>
            </a:r>
          </a:p>
          <a:p>
            <a:endParaRPr lang="en-US" dirty="0"/>
          </a:p>
          <a:p>
            <a:r>
              <a:rPr lang="en-US" dirty="0"/>
              <a:t>We collect the content, communications and other information you provide when you use our products, including when you sign up for an account, create or share content, and message or communicate with others. This can include information in or about the content you provide (like metadata), such as the location of a photo or the date a file was created.</a:t>
            </a:r>
          </a:p>
          <a:p>
            <a:endParaRPr lang="en-US" dirty="0"/>
          </a:p>
          <a:p>
            <a:r>
              <a:rPr lang="en-US" dirty="0"/>
              <a:t>We collect information about the people, pages, accounts, hashtags and groups you are connected to and how you interact with them across our products, such as people you communicate with the most or groups you are part of. We also collect contact information if you choose to upload, sync or import it from a device (such as an address book or call log or SMS log history).</a:t>
            </a:r>
          </a:p>
        </p:txBody>
      </p:sp>
      <p:sp>
        <p:nvSpPr>
          <p:cNvPr id="4" name="Title 1"/>
          <p:cNvSpPr>
            <a:spLocks noGrp="1"/>
          </p:cNvSpPr>
          <p:nvPr>
            <p:ph type="title"/>
          </p:nvPr>
        </p:nvSpPr>
        <p:spPr>
          <a:xfrm>
            <a:off x="1562100" y="-1"/>
            <a:ext cx="6024563" cy="1018309"/>
          </a:xfrm>
        </p:spPr>
        <p:txBody>
          <a:bodyPr/>
          <a:lstStyle/>
          <a:p>
            <a:r>
              <a:rPr lang="en-US" dirty="0" smtClean="0"/>
              <a:t>Consider the Terms of Service </a:t>
            </a:r>
            <a:endParaRPr lang="en-US" dirty="0"/>
          </a:p>
        </p:txBody>
      </p:sp>
    </p:spTree>
    <p:extLst>
      <p:ext uri="{BB962C8B-B14F-4D97-AF65-F5344CB8AC3E}">
        <p14:creationId xmlns:p14="http://schemas.microsoft.com/office/powerpoint/2010/main" val="4273586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130453" y="1257300"/>
            <a:ext cx="8884338" cy="5272156"/>
          </a:xfrm>
        </p:spPr>
        <p:txBody>
          <a:bodyPr/>
          <a:lstStyle/>
          <a:p>
            <a:r>
              <a:rPr lang="en-US" dirty="0"/>
              <a:t>Keep up with the latest security and privacy settings for your social media sites and applications (Apps)</a:t>
            </a:r>
          </a:p>
          <a:p>
            <a:endParaRPr lang="en-US" dirty="0" smtClean="0"/>
          </a:p>
          <a:p>
            <a:r>
              <a:rPr lang="en-US" dirty="0" smtClean="0"/>
              <a:t>Protect </a:t>
            </a:r>
            <a:r>
              <a:rPr lang="en-US" dirty="0"/>
              <a:t>your profile</a:t>
            </a:r>
          </a:p>
          <a:p>
            <a:pPr lvl="1"/>
            <a:r>
              <a:rPr lang="en-US" dirty="0"/>
              <a:t>Only allow trusted people to view your profile</a:t>
            </a:r>
          </a:p>
          <a:p>
            <a:pPr lvl="1"/>
            <a:r>
              <a:rPr lang="en-US" dirty="0"/>
              <a:t>Limit others to search your profile</a:t>
            </a:r>
          </a:p>
          <a:p>
            <a:endParaRPr lang="en-US" dirty="0" smtClean="0"/>
          </a:p>
          <a:p>
            <a:r>
              <a:rPr lang="en-US" dirty="0" smtClean="0"/>
              <a:t>Protect </a:t>
            </a:r>
            <a:r>
              <a:rPr lang="en-US" dirty="0"/>
              <a:t>your posts</a:t>
            </a:r>
          </a:p>
          <a:p>
            <a:pPr lvl="1"/>
            <a:r>
              <a:rPr lang="en-US" dirty="0"/>
              <a:t>Only allow trusted people to view your posts</a:t>
            </a:r>
          </a:p>
          <a:p>
            <a:pPr lvl="1"/>
            <a:r>
              <a:rPr lang="en-US" dirty="0"/>
              <a:t>Know who can see what you post and when</a:t>
            </a:r>
          </a:p>
          <a:p>
            <a:endParaRPr lang="en-US" dirty="0" smtClean="0"/>
          </a:p>
          <a:p>
            <a:r>
              <a:rPr lang="en-US" dirty="0" smtClean="0"/>
              <a:t>Understand </a:t>
            </a:r>
            <a:r>
              <a:rPr lang="en-US" dirty="0"/>
              <a:t>what friends of your friends can see</a:t>
            </a:r>
          </a:p>
          <a:p>
            <a:endParaRPr lang="en-US" dirty="0" smtClean="0"/>
          </a:p>
          <a:p>
            <a:r>
              <a:rPr lang="en-US" dirty="0" smtClean="0"/>
              <a:t>Change </a:t>
            </a:r>
            <a:r>
              <a:rPr lang="en-US" dirty="0"/>
              <a:t>your password frequently and make it complex</a:t>
            </a:r>
          </a:p>
          <a:p>
            <a:endParaRPr lang="en-US" dirty="0" smtClean="0"/>
          </a:p>
          <a:p>
            <a:r>
              <a:rPr lang="en-US" dirty="0" smtClean="0"/>
              <a:t>Always </a:t>
            </a:r>
            <a:r>
              <a:rPr lang="en-US" dirty="0"/>
              <a:t>log out of your account when not using it</a:t>
            </a:r>
          </a:p>
        </p:txBody>
      </p:sp>
      <p:sp>
        <p:nvSpPr>
          <p:cNvPr id="20482" name="Rectangle 2"/>
          <p:cNvSpPr>
            <a:spLocks noGrp="1" noChangeArrowheads="1"/>
          </p:cNvSpPr>
          <p:nvPr>
            <p:ph type="title"/>
          </p:nvPr>
        </p:nvSpPr>
        <p:spPr>
          <a:xfrm>
            <a:off x="1562100" y="-1"/>
            <a:ext cx="6024563" cy="1039091"/>
          </a:xfrm>
        </p:spPr>
        <p:txBody>
          <a:bodyPr/>
          <a:lstStyle/>
          <a:p>
            <a:r>
              <a:rPr lang="en-US" dirty="0"/>
              <a:t>Privacy &amp; Security</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7266" r="17109"/>
          <a:stretch/>
        </p:blipFill>
        <p:spPr>
          <a:xfrm>
            <a:off x="6141028" y="1984663"/>
            <a:ext cx="2556163" cy="2921329"/>
          </a:xfrm>
          <a:prstGeom prst="rect">
            <a:avLst/>
          </a:prstGeom>
        </p:spPr>
      </p:pic>
    </p:spTree>
    <p:extLst>
      <p:ext uri="{BB962C8B-B14F-4D97-AF65-F5344CB8AC3E}">
        <p14:creationId xmlns:p14="http://schemas.microsoft.com/office/powerpoint/2010/main" val="2813779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dirty="0" smtClean="0">
                <a:solidFill>
                  <a:srgbClr val="000082"/>
                </a:solidFill>
              </a:rPr>
              <a:t>Manipulating </a:t>
            </a:r>
            <a:r>
              <a:rPr lang="en-US" dirty="0">
                <a:solidFill>
                  <a:srgbClr val="000082"/>
                </a:solidFill>
              </a:rPr>
              <a:t>individuals into divulging confidential or personal information </a:t>
            </a:r>
            <a:r>
              <a:rPr lang="en-US" dirty="0" smtClean="0">
                <a:solidFill>
                  <a:srgbClr val="000082"/>
                </a:solidFill>
              </a:rPr>
              <a:t>for </a:t>
            </a:r>
            <a:r>
              <a:rPr lang="en-US" dirty="0">
                <a:solidFill>
                  <a:srgbClr val="000082"/>
                </a:solidFill>
              </a:rPr>
              <a:t>fraudulent purposes</a:t>
            </a:r>
            <a:r>
              <a:rPr lang="en-US" dirty="0" smtClean="0">
                <a:solidFill>
                  <a:srgbClr val="000082"/>
                </a:solidFill>
              </a:rPr>
              <a:t>.</a:t>
            </a:r>
            <a:endParaRPr lang="en-US" dirty="0"/>
          </a:p>
          <a:p>
            <a:endParaRPr lang="en-US" dirty="0" smtClean="0"/>
          </a:p>
          <a:p>
            <a:r>
              <a:rPr lang="en-US" dirty="0" smtClean="0"/>
              <a:t>Do </a:t>
            </a:r>
            <a:r>
              <a:rPr lang="en-US" dirty="0"/>
              <a:t>not </a:t>
            </a:r>
            <a:r>
              <a:rPr lang="en-US" dirty="0" smtClean="0"/>
              <a:t>provide critical </a:t>
            </a:r>
            <a:r>
              <a:rPr lang="en-US" dirty="0"/>
              <a:t>or personal, sensitive information to anyone on social media sites </a:t>
            </a:r>
          </a:p>
          <a:p>
            <a:endParaRPr lang="en-US" dirty="0" smtClean="0"/>
          </a:p>
          <a:p>
            <a:r>
              <a:rPr lang="en-US" dirty="0" smtClean="0"/>
              <a:t>Trust </a:t>
            </a:r>
            <a:r>
              <a:rPr lang="en-US" dirty="0"/>
              <a:t>by exception</a:t>
            </a:r>
          </a:p>
          <a:p>
            <a:pPr lvl="1"/>
            <a:r>
              <a:rPr lang="en-US" dirty="0"/>
              <a:t>Be suspicious of ALL online contacts</a:t>
            </a:r>
          </a:p>
          <a:p>
            <a:pPr lvl="1"/>
            <a:r>
              <a:rPr lang="en-US" dirty="0"/>
              <a:t>Verify the authenticity of a friend request</a:t>
            </a:r>
          </a:p>
          <a:p>
            <a:pPr lvl="1"/>
            <a:r>
              <a:rPr lang="en-US" dirty="0"/>
              <a:t>If unsure, do not trust </a:t>
            </a:r>
          </a:p>
          <a:p>
            <a:endParaRPr lang="en-US" dirty="0" smtClean="0"/>
          </a:p>
          <a:p>
            <a:r>
              <a:rPr lang="en-US" dirty="0" smtClean="0"/>
              <a:t>If </a:t>
            </a:r>
            <a:r>
              <a:rPr lang="en-US" dirty="0"/>
              <a:t>it appears too good to be true, </a:t>
            </a:r>
            <a:r>
              <a:rPr lang="en-US" dirty="0" smtClean="0"/>
              <a:t>it probably </a:t>
            </a:r>
            <a:r>
              <a:rPr lang="en-US" dirty="0"/>
              <a:t>is</a:t>
            </a:r>
          </a:p>
          <a:p>
            <a:endParaRPr lang="en-US" dirty="0" smtClean="0"/>
          </a:p>
          <a:p>
            <a:r>
              <a:rPr lang="en-US" dirty="0" smtClean="0"/>
              <a:t>Be </a:t>
            </a:r>
            <a:r>
              <a:rPr lang="en-US" dirty="0"/>
              <a:t>aware of the different ways in which adversaries will use social engineering techniques, for example, “phishing” or </a:t>
            </a:r>
            <a:r>
              <a:rPr lang="en-US" dirty="0" smtClean="0"/>
              <a:t>using appealing photos.</a:t>
            </a:r>
            <a:endParaRPr lang="en-US" dirty="0"/>
          </a:p>
          <a:p>
            <a:pPr marL="457200" lvl="1" indent="0">
              <a:buNone/>
            </a:pPr>
            <a:r>
              <a:rPr lang="en-US" sz="1800" dirty="0"/>
              <a:t>	</a:t>
            </a:r>
          </a:p>
        </p:txBody>
      </p:sp>
      <p:sp>
        <p:nvSpPr>
          <p:cNvPr id="167939" name="Rectangle 3"/>
          <p:cNvSpPr>
            <a:spLocks noGrp="1" noChangeArrowheads="1"/>
          </p:cNvSpPr>
          <p:nvPr>
            <p:ph type="title"/>
          </p:nvPr>
        </p:nvSpPr>
        <p:spPr>
          <a:xfrm>
            <a:off x="1562100" y="0"/>
            <a:ext cx="6024563" cy="1028700"/>
          </a:xfrm>
        </p:spPr>
        <p:txBody>
          <a:bodyPr/>
          <a:lstStyle/>
          <a:p>
            <a:r>
              <a:rPr lang="en-US" dirty="0"/>
              <a:t>Social Engineering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8" name="Picture 8" descr="world-map-background"/>
          <p:cNvPicPr>
            <a:picLocks noChangeAspect="1" noChangeArrowheads="1"/>
          </p:cNvPicPr>
          <p:nvPr/>
        </p:nvPicPr>
        <p:blipFill>
          <a:blip r:embed="rId3" cstate="print">
            <a:lum bright="70000" contrast="-70000"/>
          </a:blip>
          <a:srcRect/>
          <a:stretch>
            <a:fillRect/>
          </a:stretch>
        </p:blipFill>
        <p:spPr bwMode="auto">
          <a:xfrm>
            <a:off x="304800" y="1425575"/>
            <a:ext cx="8534400" cy="4953000"/>
          </a:xfrm>
          <a:prstGeom prst="rect">
            <a:avLst/>
          </a:prstGeom>
          <a:gradFill rotWithShape="0">
            <a:gsLst>
              <a:gs pos="0">
                <a:schemeClr val="bg1">
                  <a:gamma/>
                  <a:shade val="46275"/>
                  <a:invGamma/>
                </a:schemeClr>
              </a:gs>
              <a:gs pos="100000">
                <a:schemeClr val="bg1"/>
              </a:gs>
            </a:gsLst>
            <a:lin ang="5400000" scaled="1"/>
          </a:gradFill>
          <a:ln w="9525">
            <a:noFill/>
            <a:miter lim="800000"/>
            <a:headEnd/>
            <a:tailEnd/>
          </a:ln>
        </p:spPr>
      </p:pic>
      <p:sp>
        <p:nvSpPr>
          <p:cNvPr id="16388" name="Text Box 11"/>
          <p:cNvSpPr txBox="1">
            <a:spLocks noChangeArrowheads="1"/>
          </p:cNvSpPr>
          <p:nvPr/>
        </p:nvSpPr>
        <p:spPr bwMode="auto">
          <a:xfrm>
            <a:off x="3578578" y="2940755"/>
            <a:ext cx="5334000" cy="1311275"/>
          </a:xfrm>
          <a:prstGeom prst="rect">
            <a:avLst/>
          </a:prstGeom>
          <a:noFill/>
          <a:ln w="9525">
            <a:noFill/>
            <a:miter lim="800000"/>
            <a:headEnd/>
            <a:tailEnd/>
          </a:ln>
        </p:spPr>
        <p:txBody>
          <a:bodyPr>
            <a:spAutoFit/>
          </a:bodyPr>
          <a:lstStyle/>
          <a:p>
            <a:pPr>
              <a:spcBef>
                <a:spcPct val="50000"/>
              </a:spcBef>
            </a:pPr>
            <a:r>
              <a:rPr lang="en-US" sz="3200" b="1" dirty="0">
                <a:latin typeface="+mn-lt"/>
              </a:rPr>
              <a:t>DO’S &amp; DON’TS </a:t>
            </a:r>
            <a:r>
              <a:rPr lang="en-US" sz="2800" b="1" dirty="0">
                <a:latin typeface="+mn-lt"/>
              </a:rPr>
              <a:t>of</a:t>
            </a:r>
            <a:r>
              <a:rPr lang="en-US" sz="3200" b="1" dirty="0">
                <a:latin typeface="+mn-lt"/>
              </a:rPr>
              <a:t> </a:t>
            </a:r>
          </a:p>
          <a:p>
            <a:pPr>
              <a:spcBef>
                <a:spcPct val="50000"/>
              </a:spcBef>
            </a:pPr>
            <a:r>
              <a:rPr lang="en-US" sz="3200" b="1" dirty="0">
                <a:latin typeface="+mn-lt"/>
              </a:rPr>
              <a:t>SOCIAL NETWORKING</a:t>
            </a:r>
          </a:p>
        </p:txBody>
      </p:sp>
      <p:pic>
        <p:nvPicPr>
          <p:cNvPr id="6" name="Picture 5"/>
          <p:cNvPicPr>
            <a:picLocks noChangeAspect="1"/>
          </p:cNvPicPr>
          <p:nvPr/>
        </p:nvPicPr>
        <p:blipFill>
          <a:blip r:embed="rId4"/>
          <a:stretch>
            <a:fillRect/>
          </a:stretch>
        </p:blipFill>
        <p:spPr>
          <a:xfrm>
            <a:off x="723651" y="2590800"/>
            <a:ext cx="2634793" cy="2333895"/>
          </a:xfrm>
          <a:prstGeom prst="rect">
            <a:avLst/>
          </a:prstGeom>
        </p:spPr>
      </p:pic>
    </p:spTree>
    <p:extLst>
      <p:ext uri="{BB962C8B-B14F-4D97-AF65-F5344CB8AC3E}">
        <p14:creationId xmlns:p14="http://schemas.microsoft.com/office/powerpoint/2010/main" val="1711463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When posting, post in PAST tense </a:t>
            </a:r>
          </a:p>
          <a:p>
            <a:endParaRPr lang="en-US" dirty="0" smtClean="0"/>
          </a:p>
          <a:p>
            <a:r>
              <a:rPr lang="en-US" dirty="0" smtClean="0"/>
              <a:t>Be </a:t>
            </a:r>
            <a:r>
              <a:rPr lang="en-US" dirty="0"/>
              <a:t>mindful of timelines</a:t>
            </a:r>
          </a:p>
          <a:p>
            <a:pPr lvl="1"/>
            <a:r>
              <a:rPr lang="en-US" dirty="0"/>
              <a:t>Timelines can quickly reveal patterns and routines when aggregated</a:t>
            </a:r>
          </a:p>
          <a:p>
            <a:pPr marL="285750" lvl="1" indent="-285750">
              <a:buFont typeface="Arial" panose="020B0604020202020204" pitchFamily="34" charset="0"/>
              <a:buChar char="•"/>
            </a:pPr>
            <a:endParaRPr lang="en-US" sz="1800" dirty="0" smtClean="0"/>
          </a:p>
          <a:p>
            <a:pPr marL="285750" lvl="1" indent="-285750">
              <a:buFont typeface="Arial" panose="020B0604020202020204" pitchFamily="34" charset="0"/>
              <a:buChar char="•"/>
            </a:pPr>
            <a:r>
              <a:rPr lang="en-US" sz="1800" dirty="0" smtClean="0"/>
              <a:t>Understand your audience on the world wide web (www).  You are potentially posting to millions, regardless of </a:t>
            </a:r>
            <a:r>
              <a:rPr lang="en-US" sz="1800" dirty="0"/>
              <a:t>your privacy settings!</a:t>
            </a:r>
          </a:p>
          <a:p>
            <a:pPr marL="285750" lvl="1" indent="-285750">
              <a:buFont typeface="Arial" panose="020B0604020202020204" pitchFamily="34" charset="0"/>
              <a:buChar char="•"/>
            </a:pPr>
            <a:endParaRPr lang="en-US" sz="1800" dirty="0" smtClean="0"/>
          </a:p>
          <a:p>
            <a:pPr marL="285750" lvl="1" indent="-285750">
              <a:buFont typeface="Arial" panose="020B0604020202020204" pitchFamily="34" charset="0"/>
              <a:buChar char="•"/>
            </a:pPr>
            <a:r>
              <a:rPr lang="en-US" sz="1800" dirty="0" smtClean="0"/>
              <a:t>Always </a:t>
            </a:r>
            <a:r>
              <a:rPr lang="en-US" sz="1800" dirty="0"/>
              <a:t>remember to protect other’s information as if it were your own. </a:t>
            </a:r>
          </a:p>
          <a:p>
            <a:pPr lvl="1"/>
            <a:r>
              <a:rPr lang="en-US" dirty="0">
                <a:solidFill>
                  <a:srgbClr val="000082"/>
                </a:solidFill>
              </a:rPr>
              <a:t>Never post someone else’s picture, itinerary, location and so on (unless given permission). If they wanted that information posted on the internet, they will do it </a:t>
            </a:r>
            <a:r>
              <a:rPr lang="en-US" dirty="0" smtClean="0">
                <a:solidFill>
                  <a:srgbClr val="000082"/>
                </a:solidFill>
              </a:rPr>
              <a:t>themselves.</a:t>
            </a:r>
          </a:p>
          <a:p>
            <a:endParaRPr lang="en-US" sz="2000" dirty="0" smtClean="0"/>
          </a:p>
          <a:p>
            <a:r>
              <a:rPr lang="en-US" dirty="0" smtClean="0"/>
              <a:t>Assume </a:t>
            </a:r>
            <a:r>
              <a:rPr lang="en-US" dirty="0"/>
              <a:t>the information you share will be made public, and shared again</a:t>
            </a:r>
          </a:p>
          <a:p>
            <a:pPr marL="746125" lvl="2" indent="-285750"/>
            <a:endParaRPr lang="en-US" dirty="0"/>
          </a:p>
        </p:txBody>
      </p:sp>
      <p:sp>
        <p:nvSpPr>
          <p:cNvPr id="3" name="Title 2"/>
          <p:cNvSpPr>
            <a:spLocks noGrp="1"/>
          </p:cNvSpPr>
          <p:nvPr>
            <p:ph type="title"/>
          </p:nvPr>
        </p:nvSpPr>
        <p:spPr>
          <a:xfrm>
            <a:off x="1562100" y="0"/>
            <a:ext cx="6024563" cy="1028700"/>
          </a:xfrm>
        </p:spPr>
        <p:txBody>
          <a:bodyPr/>
          <a:lstStyle/>
          <a:p>
            <a:r>
              <a:rPr lang="en-US" dirty="0" smtClean="0"/>
              <a:t>Do – Use Common Sense</a:t>
            </a:r>
            <a:endParaRPr lang="en-US" dirty="0"/>
          </a:p>
        </p:txBody>
      </p:sp>
    </p:spTree>
    <p:extLst>
      <p:ext uri="{BB962C8B-B14F-4D97-AF65-F5344CB8AC3E}">
        <p14:creationId xmlns:p14="http://schemas.microsoft.com/office/powerpoint/2010/main" val="790027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lstStyle/>
          <a:p>
            <a:pPr>
              <a:buFont typeface="Arial" panose="020B0604020202020204" pitchFamily="34" charset="0"/>
              <a:buChar char="•"/>
            </a:pPr>
            <a:r>
              <a:rPr lang="en-US" dirty="0"/>
              <a:t>Verify All Friend Requests</a:t>
            </a:r>
          </a:p>
          <a:p>
            <a:pPr lvl="1">
              <a:buFont typeface="Arial" panose="020B0604020202020204" pitchFamily="34" charset="0"/>
              <a:buChar char="–"/>
            </a:pPr>
            <a:r>
              <a:rPr lang="en-US" dirty="0"/>
              <a:t>Social engineering starts with a friend </a:t>
            </a:r>
            <a:r>
              <a:rPr lang="en-US" dirty="0" smtClean="0"/>
              <a:t>request</a:t>
            </a:r>
          </a:p>
          <a:p>
            <a:pPr lvl="1">
              <a:buFont typeface="Arial" panose="020B0604020202020204" pitchFamily="34" charset="0"/>
              <a:buChar char="–"/>
            </a:pPr>
            <a:endParaRPr lang="en-US" sz="1400" dirty="0" smtClean="0"/>
          </a:p>
          <a:p>
            <a:pPr>
              <a:buFont typeface="Arial" panose="020B0604020202020204" pitchFamily="34" charset="0"/>
              <a:buChar char="•"/>
            </a:pPr>
            <a:r>
              <a:rPr lang="en-US" dirty="0" smtClean="0"/>
              <a:t>Adversaries </a:t>
            </a:r>
            <a:r>
              <a:rPr lang="en-US" dirty="0"/>
              <a:t>can get the data from:</a:t>
            </a:r>
          </a:p>
          <a:p>
            <a:pPr lvl="1"/>
            <a:r>
              <a:rPr lang="en-US" dirty="0"/>
              <a:t>Free people search engines</a:t>
            </a:r>
          </a:p>
          <a:p>
            <a:pPr lvl="1"/>
            <a:r>
              <a:rPr lang="en-US" dirty="0"/>
              <a:t>Other </a:t>
            </a:r>
            <a:r>
              <a:rPr lang="en-US" dirty="0" smtClean="0"/>
              <a:t>social media sites</a:t>
            </a:r>
            <a:endParaRPr lang="en-US" dirty="0"/>
          </a:p>
          <a:p>
            <a:pPr lvl="1"/>
            <a:r>
              <a:rPr lang="en-US" dirty="0"/>
              <a:t>Your posts/profile</a:t>
            </a:r>
          </a:p>
          <a:p>
            <a:pPr lvl="1"/>
            <a:r>
              <a:rPr lang="en-US" dirty="0"/>
              <a:t>Your friends posts/profile</a:t>
            </a:r>
          </a:p>
          <a:p>
            <a:pPr eaLnBrk="1" hangingPunct="1">
              <a:buFontTx/>
              <a:buNone/>
            </a:pPr>
            <a:endParaRPr lang="en-US" sz="2000" dirty="0" smtClean="0"/>
          </a:p>
        </p:txBody>
      </p:sp>
      <p:sp>
        <p:nvSpPr>
          <p:cNvPr id="20482" name="Rectangle 2"/>
          <p:cNvSpPr>
            <a:spLocks noGrp="1" noChangeArrowheads="1"/>
          </p:cNvSpPr>
          <p:nvPr>
            <p:ph type="title"/>
          </p:nvPr>
        </p:nvSpPr>
        <p:spPr>
          <a:xfrm>
            <a:off x="1562100" y="0"/>
            <a:ext cx="6024563" cy="1049482"/>
          </a:xfrm>
        </p:spPr>
        <p:txBody>
          <a:bodyPr/>
          <a:lstStyle/>
          <a:p>
            <a:pPr eaLnBrk="1" hangingPunct="1">
              <a:defRPr/>
            </a:pPr>
            <a:r>
              <a:rPr lang="en-US" dirty="0" smtClean="0"/>
              <a:t>Do – Verify </a:t>
            </a:r>
            <a:endParaRPr lang="en-US" sz="2000" dirty="0" smtClean="0"/>
          </a:p>
        </p:txBody>
      </p:sp>
      <p:sp>
        <p:nvSpPr>
          <p:cNvPr id="18437" name="Text Box 5"/>
          <p:cNvSpPr txBox="1">
            <a:spLocks noChangeArrowheads="1"/>
          </p:cNvSpPr>
          <p:nvPr/>
        </p:nvSpPr>
        <p:spPr bwMode="auto">
          <a:xfrm>
            <a:off x="1975052" y="5700895"/>
            <a:ext cx="5195140" cy="461665"/>
          </a:xfrm>
          <a:prstGeom prst="rect">
            <a:avLst/>
          </a:prstGeom>
          <a:noFill/>
          <a:ln w="9525">
            <a:noFill/>
            <a:miter lim="800000"/>
            <a:headEnd/>
            <a:tailEnd/>
          </a:ln>
        </p:spPr>
        <p:txBody>
          <a:bodyPr wrap="none">
            <a:spAutoFit/>
          </a:bodyPr>
          <a:lstStyle/>
          <a:p>
            <a:r>
              <a:rPr lang="en-US" sz="2400" b="1" dirty="0">
                <a:solidFill>
                  <a:srgbClr val="000066"/>
                </a:solidFill>
                <a:latin typeface="+mn-lt"/>
              </a:rPr>
              <a:t>Do Not Trust Who You Cannot See</a:t>
            </a:r>
          </a:p>
        </p:txBody>
      </p:sp>
      <p:pic>
        <p:nvPicPr>
          <p:cNvPr id="18438" name="Picture 8" descr="spy-vs-spy"/>
          <p:cNvPicPr>
            <a:picLocks noChangeAspect="1" noChangeArrowheads="1"/>
          </p:cNvPicPr>
          <p:nvPr/>
        </p:nvPicPr>
        <p:blipFill>
          <a:blip r:embed="rId3" cstate="print"/>
          <a:srcRect/>
          <a:stretch>
            <a:fillRect/>
          </a:stretch>
        </p:blipFill>
        <p:spPr bwMode="auto">
          <a:xfrm>
            <a:off x="5263509" y="2598806"/>
            <a:ext cx="2976482" cy="2480402"/>
          </a:xfrm>
          <a:prstGeom prst="rect">
            <a:avLst/>
          </a:prstGeom>
          <a:noFill/>
          <a:ln w="9525">
            <a:noFill/>
            <a:miter lim="800000"/>
            <a:headEnd/>
            <a:tailEnd/>
          </a:ln>
        </p:spPr>
      </p:pic>
    </p:spTree>
    <p:extLst>
      <p:ext uri="{BB962C8B-B14F-4D97-AF65-F5344CB8AC3E}">
        <p14:creationId xmlns:p14="http://schemas.microsoft.com/office/powerpoint/2010/main" val="1128942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5611647" y="2989382"/>
            <a:ext cx="2692543" cy="2925855"/>
          </a:xfrm>
          <a:prstGeom prst="rect">
            <a:avLst/>
          </a:prstGeom>
          <a:noFill/>
          <a:ln w="9525">
            <a:solidFill>
              <a:schemeClr val="tx1"/>
            </a:solidFill>
            <a:miter lim="800000"/>
            <a:headEnd/>
            <a:tailEnd/>
          </a:ln>
        </p:spPr>
      </p:pic>
      <p:sp>
        <p:nvSpPr>
          <p:cNvPr id="3" name="Content Placeholder 2"/>
          <p:cNvSpPr>
            <a:spLocks noGrp="1"/>
          </p:cNvSpPr>
          <p:nvPr>
            <p:ph idx="1"/>
          </p:nvPr>
        </p:nvSpPr>
        <p:spPr/>
        <p:txBody>
          <a:bodyPr/>
          <a:lstStyle/>
          <a:p>
            <a:pPr marL="174625" indent="-174625">
              <a:buFont typeface="Arial" panose="020B0604020202020204" pitchFamily="34" charset="0"/>
              <a:buChar char="•"/>
              <a:tabLst>
                <a:tab pos="228600" algn="l"/>
              </a:tabLst>
            </a:pPr>
            <a:r>
              <a:rPr lang="en-US" dirty="0" smtClean="0">
                <a:solidFill>
                  <a:srgbClr val="000066"/>
                </a:solidFill>
              </a:rPr>
              <a:t>Customize </a:t>
            </a:r>
            <a:r>
              <a:rPr lang="en-US" dirty="0">
                <a:solidFill>
                  <a:srgbClr val="000066"/>
                </a:solidFill>
              </a:rPr>
              <a:t>available settings to be as secure as possible</a:t>
            </a:r>
          </a:p>
          <a:p>
            <a:pPr marL="174625" indent="-174625">
              <a:tabLst>
                <a:tab pos="228600" algn="l"/>
              </a:tabLst>
            </a:pPr>
            <a:r>
              <a:rPr lang="en-US" dirty="0" smtClean="0">
                <a:solidFill>
                  <a:srgbClr val="000066"/>
                </a:solidFill>
              </a:rPr>
              <a:t>“</a:t>
            </a:r>
            <a:r>
              <a:rPr lang="en-US" dirty="0">
                <a:solidFill>
                  <a:srgbClr val="000066"/>
                </a:solidFill>
              </a:rPr>
              <a:t>Everyone” may be accessed by </a:t>
            </a:r>
            <a:r>
              <a:rPr lang="en-US" u="sng" dirty="0">
                <a:solidFill>
                  <a:srgbClr val="000066"/>
                </a:solidFill>
              </a:rPr>
              <a:t>anyone</a:t>
            </a:r>
            <a:r>
              <a:rPr lang="en-US" dirty="0">
                <a:solidFill>
                  <a:srgbClr val="000066"/>
                </a:solidFill>
              </a:rPr>
              <a:t> with access to the </a:t>
            </a:r>
            <a:r>
              <a:rPr lang="en-US" dirty="0" smtClean="0">
                <a:solidFill>
                  <a:srgbClr val="000066"/>
                </a:solidFill>
              </a:rPr>
              <a:t>internet</a:t>
            </a:r>
          </a:p>
          <a:p>
            <a:pPr marL="174625" indent="-174625">
              <a:tabLst>
                <a:tab pos="228600" algn="l"/>
              </a:tabLst>
            </a:pPr>
            <a:r>
              <a:rPr lang="en-US" dirty="0" smtClean="0">
                <a:solidFill>
                  <a:srgbClr val="000066"/>
                </a:solidFill>
              </a:rPr>
              <a:t>Check settings often, especially after software updates</a:t>
            </a:r>
            <a:endParaRPr lang="en-US" dirty="0">
              <a:solidFill>
                <a:srgbClr val="000066"/>
              </a:solidFill>
            </a:endParaRPr>
          </a:p>
          <a:p>
            <a:pPr marL="174625" indent="-174625">
              <a:tabLst>
                <a:tab pos="228600" algn="l"/>
              </a:tabLst>
            </a:pPr>
            <a:r>
              <a:rPr lang="en-US" dirty="0" smtClean="0">
                <a:solidFill>
                  <a:srgbClr val="000066"/>
                </a:solidFill>
              </a:rPr>
              <a:t>Social media sites change settings frequently</a:t>
            </a:r>
            <a:endParaRPr lang="en-US" dirty="0">
              <a:solidFill>
                <a:srgbClr val="000066"/>
              </a:solidFill>
            </a:endParaRPr>
          </a:p>
          <a:p>
            <a:pPr marL="174625" indent="-174625">
              <a:buNone/>
              <a:tabLst>
                <a:tab pos="228600" algn="l"/>
              </a:tabLst>
            </a:pPr>
            <a:endParaRPr lang="en-US" dirty="0" smtClean="0">
              <a:solidFill>
                <a:srgbClr val="000066"/>
              </a:solidFill>
            </a:endParaRPr>
          </a:p>
          <a:p>
            <a:pPr marL="342900" indent="-342900" algn="ctr"/>
            <a:endParaRPr lang="en-US" sz="1000" dirty="0" smtClean="0">
              <a:solidFill>
                <a:srgbClr val="000066"/>
              </a:solidFill>
            </a:endParaRPr>
          </a:p>
          <a:p>
            <a:endParaRPr lang="en-US" dirty="0"/>
          </a:p>
        </p:txBody>
      </p:sp>
      <p:sp>
        <p:nvSpPr>
          <p:cNvPr id="167939" name="Rectangle 3"/>
          <p:cNvSpPr>
            <a:spLocks noGrp="1" noChangeArrowheads="1"/>
          </p:cNvSpPr>
          <p:nvPr>
            <p:ph type="title"/>
          </p:nvPr>
        </p:nvSpPr>
        <p:spPr>
          <a:xfrm>
            <a:off x="1562100" y="-1"/>
            <a:ext cx="6024563" cy="1039091"/>
          </a:xfrm>
        </p:spPr>
        <p:txBody>
          <a:bodyPr/>
          <a:lstStyle/>
          <a:p>
            <a:pPr eaLnBrk="1" hangingPunct="1">
              <a:defRPr/>
            </a:pPr>
            <a:r>
              <a:rPr lang="en-US" dirty="0" smtClean="0"/>
              <a:t>Do – Utilize Privacy Settings</a:t>
            </a:r>
          </a:p>
        </p:txBody>
      </p:sp>
      <p:pic>
        <p:nvPicPr>
          <p:cNvPr id="20486" name="Picture 6"/>
          <p:cNvPicPr>
            <a:picLocks noChangeAspect="1" noChangeArrowheads="1"/>
          </p:cNvPicPr>
          <p:nvPr/>
        </p:nvPicPr>
        <p:blipFill>
          <a:blip r:embed="rId4" cstate="print">
            <a:clrChange>
              <a:clrFrom>
                <a:srgbClr val="FBFBFB"/>
              </a:clrFrom>
              <a:clrTo>
                <a:srgbClr val="FBFBFB">
                  <a:alpha val="0"/>
                </a:srgbClr>
              </a:clrTo>
            </a:clrChange>
          </a:blip>
          <a:srcRect/>
          <a:stretch>
            <a:fillRect/>
          </a:stretch>
        </p:blipFill>
        <p:spPr bwMode="auto">
          <a:xfrm>
            <a:off x="6700392" y="4358792"/>
            <a:ext cx="1508867" cy="1122363"/>
          </a:xfrm>
          <a:prstGeom prst="rect">
            <a:avLst/>
          </a:prstGeom>
          <a:noFill/>
          <a:ln w="9525">
            <a:noFill/>
            <a:miter lim="800000"/>
            <a:headEnd/>
            <a:tailEnd/>
          </a:ln>
        </p:spPr>
      </p:pic>
      <p:sp>
        <p:nvSpPr>
          <p:cNvPr id="6" name="TextBox 5"/>
          <p:cNvSpPr txBox="1"/>
          <p:nvPr/>
        </p:nvSpPr>
        <p:spPr>
          <a:xfrm>
            <a:off x="1064152" y="3479417"/>
            <a:ext cx="3836894" cy="1477328"/>
          </a:xfrm>
          <a:prstGeom prst="rect">
            <a:avLst/>
          </a:prstGeom>
          <a:noFill/>
        </p:spPr>
        <p:txBody>
          <a:bodyPr wrap="square" rtlCol="0">
            <a:spAutoFit/>
          </a:bodyPr>
          <a:lstStyle/>
          <a:p>
            <a:pPr algn="ctr"/>
            <a:r>
              <a:rPr lang="en-US" b="1" dirty="0" smtClean="0"/>
              <a:t>WARNING:</a:t>
            </a:r>
          </a:p>
          <a:p>
            <a:pPr algn="ctr"/>
            <a:r>
              <a:rPr lang="en-US" i="1" dirty="0" smtClean="0"/>
              <a:t>While you should always use privacy settings, you can’t fully rely on them to keep your information private</a:t>
            </a:r>
            <a:endParaRPr lang="en-US" i="1" dirty="0"/>
          </a:p>
        </p:txBody>
      </p:sp>
    </p:spTree>
    <p:extLst>
      <p:ext uri="{BB962C8B-B14F-4D97-AF65-F5344CB8AC3E}">
        <p14:creationId xmlns:p14="http://schemas.microsoft.com/office/powerpoint/2010/main" val="3732558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duotone>
              <a:schemeClr val="accent3">
                <a:shade val="45000"/>
                <a:satMod val="135000"/>
              </a:schemeClr>
              <a:prstClr val="white"/>
            </a:duotone>
            <a:lum bright="10000"/>
          </a:blip>
          <a:stretch>
            <a:fillRect/>
          </a:stretch>
        </p:blipFill>
        <p:spPr bwMode="auto">
          <a:xfrm>
            <a:off x="4336227" y="1881962"/>
            <a:ext cx="4520693" cy="4508205"/>
          </a:xfrm>
          <a:prstGeom prst="rect">
            <a:avLst/>
          </a:prstGeom>
          <a:noFill/>
          <a:ln w="9525">
            <a:noFill/>
            <a:miter lim="800000"/>
            <a:headEnd/>
            <a:tailEnd/>
          </a:ln>
        </p:spPr>
      </p:pic>
      <p:sp>
        <p:nvSpPr>
          <p:cNvPr id="22531" name="Rectangle 3"/>
          <p:cNvSpPr>
            <a:spLocks noGrp="1" noChangeArrowheads="1"/>
          </p:cNvSpPr>
          <p:nvPr>
            <p:ph idx="1"/>
          </p:nvPr>
        </p:nvSpPr>
        <p:spPr/>
        <p:txBody>
          <a:bodyPr/>
          <a:lstStyle/>
          <a:p>
            <a:pPr eaLnBrk="1" hangingPunct="1">
              <a:lnSpc>
                <a:spcPct val="90000"/>
              </a:lnSpc>
            </a:pPr>
            <a:r>
              <a:rPr lang="en-US" dirty="0" smtClean="0"/>
              <a:t>Consider the information you make available </a:t>
            </a:r>
          </a:p>
          <a:p>
            <a:pPr eaLnBrk="1" hangingPunct="1">
              <a:lnSpc>
                <a:spcPct val="90000"/>
              </a:lnSpc>
            </a:pPr>
            <a:endParaRPr lang="en-US" dirty="0" smtClean="0"/>
          </a:p>
          <a:p>
            <a:pPr eaLnBrk="1" hangingPunct="1">
              <a:lnSpc>
                <a:spcPct val="90000"/>
              </a:lnSpc>
            </a:pPr>
            <a:r>
              <a:rPr lang="en-US" dirty="0" smtClean="0"/>
              <a:t>Does your post, photo, or video serve a valid purpose?</a:t>
            </a:r>
          </a:p>
          <a:p>
            <a:pPr eaLnBrk="1" hangingPunct="1">
              <a:lnSpc>
                <a:spcPct val="90000"/>
              </a:lnSpc>
            </a:pPr>
            <a:endParaRPr lang="en-US" dirty="0" smtClean="0"/>
          </a:p>
          <a:p>
            <a:pPr eaLnBrk="1" hangingPunct="1">
              <a:lnSpc>
                <a:spcPct val="90000"/>
              </a:lnSpc>
            </a:pPr>
            <a:r>
              <a:rPr lang="en-US" dirty="0" smtClean="0"/>
              <a:t>Consider how comments, photos and videos can be interpreted or manipulated</a:t>
            </a:r>
          </a:p>
          <a:p>
            <a:pPr eaLnBrk="1" hangingPunct="1">
              <a:lnSpc>
                <a:spcPct val="90000"/>
              </a:lnSpc>
            </a:pPr>
            <a:endParaRPr lang="en-US" dirty="0" smtClean="0"/>
          </a:p>
          <a:p>
            <a:pPr eaLnBrk="1" hangingPunct="1">
              <a:lnSpc>
                <a:spcPct val="90000"/>
              </a:lnSpc>
            </a:pPr>
            <a:r>
              <a:rPr lang="en-US" dirty="0" smtClean="0"/>
              <a:t>Understand your digital foot print and audience</a:t>
            </a:r>
          </a:p>
          <a:p>
            <a:pPr eaLnBrk="1" hangingPunct="1">
              <a:lnSpc>
                <a:spcPct val="90000"/>
              </a:lnSpc>
            </a:pPr>
            <a:endParaRPr lang="en-US" dirty="0" smtClean="0"/>
          </a:p>
          <a:p>
            <a:pPr eaLnBrk="1" hangingPunct="1">
              <a:lnSpc>
                <a:spcPct val="90000"/>
              </a:lnSpc>
            </a:pPr>
            <a:r>
              <a:rPr lang="en-US" dirty="0" smtClean="0"/>
              <a:t>Once posted, you completely lose control of the information</a:t>
            </a:r>
          </a:p>
          <a:p>
            <a:pPr eaLnBrk="1" hangingPunct="1">
              <a:lnSpc>
                <a:spcPct val="90000"/>
              </a:lnSpc>
            </a:pPr>
            <a:endParaRPr lang="en-US" sz="2600" dirty="0" smtClean="0"/>
          </a:p>
        </p:txBody>
      </p:sp>
      <p:sp>
        <p:nvSpPr>
          <p:cNvPr id="100356" name="Rectangle 4"/>
          <p:cNvSpPr>
            <a:spLocks noGrp="1" noChangeArrowheads="1"/>
          </p:cNvSpPr>
          <p:nvPr>
            <p:ph type="title"/>
          </p:nvPr>
        </p:nvSpPr>
        <p:spPr>
          <a:xfrm>
            <a:off x="1562100" y="0"/>
            <a:ext cx="6024563" cy="1028700"/>
          </a:xfrm>
        </p:spPr>
        <p:txBody>
          <a:bodyPr/>
          <a:lstStyle/>
          <a:p>
            <a:pPr eaLnBrk="1" hangingPunct="1">
              <a:defRPr/>
            </a:pPr>
            <a:r>
              <a:rPr lang="en-US" dirty="0" smtClean="0"/>
              <a:t>Do – Use Discretion</a:t>
            </a:r>
          </a:p>
        </p:txBody>
      </p:sp>
    </p:spTree>
    <p:extLst>
      <p:ext uri="{BB962C8B-B14F-4D97-AF65-F5344CB8AC3E}">
        <p14:creationId xmlns:p14="http://schemas.microsoft.com/office/powerpoint/2010/main" val="394459978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OPSEC Overview</a:t>
            </a:r>
          </a:p>
          <a:p>
            <a:pPr lvl="1"/>
            <a:r>
              <a:rPr lang="en-US" dirty="0" smtClean="0"/>
              <a:t>Critical information and personal information</a:t>
            </a:r>
          </a:p>
          <a:p>
            <a:pPr lvl="1"/>
            <a:r>
              <a:rPr lang="en-US" dirty="0" smtClean="0"/>
              <a:t>Vulnerabilities of Social Media </a:t>
            </a:r>
            <a:endParaRPr lang="en-US" dirty="0"/>
          </a:p>
          <a:p>
            <a:r>
              <a:rPr lang="en-US" dirty="0"/>
              <a:t>Pros and Cons of Social Media</a:t>
            </a:r>
          </a:p>
          <a:p>
            <a:r>
              <a:rPr lang="en-US" dirty="0"/>
              <a:t>Official Navy </a:t>
            </a:r>
            <a:r>
              <a:rPr lang="en-US" dirty="0" smtClean="0"/>
              <a:t>and Command policies and procedures</a:t>
            </a:r>
            <a:endParaRPr lang="en-US" dirty="0"/>
          </a:p>
          <a:p>
            <a:r>
              <a:rPr lang="en-US" dirty="0" smtClean="0"/>
              <a:t>The Do’s and Don’ts of Social Media</a:t>
            </a:r>
          </a:p>
          <a:p>
            <a:r>
              <a:rPr lang="en-US" dirty="0" smtClean="0"/>
              <a:t>Geotagging vulnerabilities</a:t>
            </a:r>
          </a:p>
          <a:p>
            <a:r>
              <a:rPr lang="en-US" dirty="0" smtClean="0"/>
              <a:t>In the Headlines</a:t>
            </a:r>
          </a:p>
          <a:p>
            <a:r>
              <a:rPr lang="en-US" dirty="0" smtClean="0"/>
              <a:t>Intro to UTS</a:t>
            </a:r>
          </a:p>
          <a:p>
            <a:pPr lvl="1"/>
            <a:r>
              <a:rPr lang="en-US" dirty="0" smtClean="0"/>
              <a:t>Information being sold to third parties</a:t>
            </a:r>
          </a:p>
          <a:p>
            <a:pPr lvl="1"/>
            <a:r>
              <a:rPr lang="en-US" dirty="0" smtClean="0"/>
              <a:t>Ways to track you</a:t>
            </a:r>
          </a:p>
          <a:p>
            <a:r>
              <a:rPr lang="en-US" dirty="0" smtClean="0"/>
              <a:t>Impacts and Mitigations</a:t>
            </a:r>
          </a:p>
          <a:p>
            <a:r>
              <a:rPr lang="en-US" dirty="0" smtClean="0"/>
              <a:t>UTS Check Up</a:t>
            </a:r>
            <a:endParaRPr lang="en-US" dirty="0"/>
          </a:p>
          <a:p>
            <a:r>
              <a:rPr lang="en-US" dirty="0" smtClean="0"/>
              <a:t>References</a:t>
            </a:r>
          </a:p>
          <a:p>
            <a:r>
              <a:rPr lang="en-US" dirty="0"/>
              <a:t>Summary</a:t>
            </a:r>
          </a:p>
          <a:p>
            <a:endParaRPr lang="en-US" dirty="0"/>
          </a:p>
        </p:txBody>
      </p:sp>
      <p:sp>
        <p:nvSpPr>
          <p:cNvPr id="2" name="Title 1"/>
          <p:cNvSpPr>
            <a:spLocks noGrp="1"/>
          </p:cNvSpPr>
          <p:nvPr>
            <p:ph type="title"/>
          </p:nvPr>
        </p:nvSpPr>
        <p:spPr>
          <a:xfrm>
            <a:off x="1562100" y="0"/>
            <a:ext cx="6024563" cy="1028700"/>
          </a:xfrm>
        </p:spPr>
        <p:txBody>
          <a:bodyPr/>
          <a:lstStyle/>
          <a:p>
            <a:r>
              <a:rPr lang="en-US" dirty="0"/>
              <a:t>Overview</a:t>
            </a:r>
          </a:p>
        </p:txBody>
      </p:sp>
    </p:spTree>
    <p:extLst>
      <p:ext uri="{BB962C8B-B14F-4D97-AF65-F5344CB8AC3E}">
        <p14:creationId xmlns:p14="http://schemas.microsoft.com/office/powerpoint/2010/main" val="1988414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man_question_mark">
            <a:hlinkClick r:id="rId3"/>
          </p:cNvPr>
          <p:cNvPicPr>
            <a:picLocks noChangeAspect="1" noChangeArrowheads="1"/>
          </p:cNvPicPr>
          <p:nvPr/>
        </p:nvPicPr>
        <p:blipFill>
          <a:blip r:embed="rId4" cstate="print"/>
          <a:srcRect/>
          <a:stretch>
            <a:fillRect/>
          </a:stretch>
        </p:blipFill>
        <p:spPr bwMode="auto">
          <a:xfrm>
            <a:off x="3938774" y="3858962"/>
            <a:ext cx="1287851" cy="1623229"/>
          </a:xfrm>
          <a:prstGeom prst="rect">
            <a:avLst/>
          </a:prstGeom>
          <a:noFill/>
          <a:ln w="9525">
            <a:noFill/>
            <a:miter lim="800000"/>
            <a:headEnd/>
            <a:tailEnd/>
          </a:ln>
        </p:spPr>
      </p:pic>
      <p:sp>
        <p:nvSpPr>
          <p:cNvPr id="28676" name="Rectangle 3"/>
          <p:cNvSpPr>
            <a:spLocks noGrp="1" noChangeArrowheads="1"/>
          </p:cNvSpPr>
          <p:nvPr>
            <p:ph idx="1"/>
          </p:nvPr>
        </p:nvSpPr>
        <p:spPr/>
        <p:txBody>
          <a:bodyPr/>
          <a:lstStyle/>
          <a:p>
            <a:pPr eaLnBrk="1" hangingPunct="1">
              <a:buFont typeface="Arial" panose="020B0604020202020204" pitchFamily="34" charset="0"/>
              <a:buChar char="•"/>
            </a:pPr>
            <a:r>
              <a:rPr lang="en-US" dirty="0" smtClean="0"/>
              <a:t>Be an informed user of social media.  You wouldn’t drive a car without a drivers license, so know how to “drive” on your social media platform</a:t>
            </a:r>
            <a:endParaRPr lang="en-US" sz="1100" dirty="0" smtClean="0"/>
          </a:p>
          <a:p>
            <a:pPr eaLnBrk="1" hangingPunct="1"/>
            <a:r>
              <a:rPr lang="en-US" dirty="0" smtClean="0"/>
              <a:t>Review how much personal information you broadcast</a:t>
            </a:r>
          </a:p>
          <a:p>
            <a:pPr eaLnBrk="1" hangingPunct="1"/>
            <a:r>
              <a:rPr lang="en-US" dirty="0" smtClean="0"/>
              <a:t>Be very careful about what details you post </a:t>
            </a:r>
          </a:p>
          <a:p>
            <a:pPr eaLnBrk="1" hangingPunct="1"/>
            <a:r>
              <a:rPr lang="en-US" dirty="0" smtClean="0"/>
              <a:t>Understand data aggregation issues and capabilities</a:t>
            </a:r>
          </a:p>
          <a:p>
            <a:pPr eaLnBrk="1" hangingPunct="1"/>
            <a:r>
              <a:rPr lang="en-US" dirty="0" smtClean="0"/>
              <a:t>Learn all the security or privacy settings, and keep them up to date as software updates occur…. and may change your settings.  </a:t>
            </a:r>
          </a:p>
        </p:txBody>
      </p:sp>
      <p:sp>
        <p:nvSpPr>
          <p:cNvPr id="23554" name="Rectangle 2"/>
          <p:cNvSpPr>
            <a:spLocks noGrp="1" noChangeArrowheads="1"/>
          </p:cNvSpPr>
          <p:nvPr>
            <p:ph type="title"/>
          </p:nvPr>
        </p:nvSpPr>
        <p:spPr>
          <a:xfrm>
            <a:off x="1562100" y="0"/>
            <a:ext cx="6024563" cy="1088410"/>
          </a:xfrm>
        </p:spPr>
        <p:txBody>
          <a:bodyPr/>
          <a:lstStyle/>
          <a:p>
            <a:pPr eaLnBrk="1" hangingPunct="1">
              <a:defRPr/>
            </a:pPr>
            <a:r>
              <a:rPr lang="en-US" dirty="0" smtClean="0"/>
              <a:t>Do – Be Informed</a:t>
            </a:r>
            <a:endParaRPr lang="en-US" sz="2000" dirty="0" smtClean="0"/>
          </a:p>
        </p:txBody>
      </p:sp>
      <p:sp>
        <p:nvSpPr>
          <p:cNvPr id="28677" name="Text Box 4"/>
          <p:cNvSpPr txBox="1">
            <a:spLocks noChangeArrowheads="1"/>
          </p:cNvSpPr>
          <p:nvPr/>
        </p:nvSpPr>
        <p:spPr bwMode="auto">
          <a:xfrm>
            <a:off x="1996095" y="5728937"/>
            <a:ext cx="5173211" cy="461665"/>
          </a:xfrm>
          <a:prstGeom prst="rect">
            <a:avLst/>
          </a:prstGeom>
          <a:noFill/>
          <a:ln w="9525">
            <a:noFill/>
            <a:miter lim="800000"/>
            <a:headEnd/>
            <a:tailEnd/>
          </a:ln>
        </p:spPr>
        <p:txBody>
          <a:bodyPr wrap="none">
            <a:spAutoFit/>
          </a:bodyPr>
          <a:lstStyle/>
          <a:p>
            <a:r>
              <a:rPr lang="en-US" sz="2400" b="1" dirty="0">
                <a:solidFill>
                  <a:srgbClr val="000066"/>
                </a:solidFill>
                <a:latin typeface="+mn-lt"/>
              </a:rPr>
              <a:t>Are you willing to accept the risk?</a:t>
            </a:r>
          </a:p>
        </p:txBody>
      </p:sp>
    </p:spTree>
    <p:extLst>
      <p:ext uri="{BB962C8B-B14F-4D97-AF65-F5344CB8AC3E}">
        <p14:creationId xmlns:p14="http://schemas.microsoft.com/office/powerpoint/2010/main" val="2080220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130453" y="1335156"/>
            <a:ext cx="8843218" cy="3030656"/>
          </a:xfrm>
        </p:spPr>
        <p:txBody>
          <a:bodyPr/>
          <a:lstStyle/>
          <a:p>
            <a:pPr eaLnBrk="1" hangingPunct="1">
              <a:buFont typeface="Arial" panose="020B0604020202020204" pitchFamily="34" charset="0"/>
              <a:buChar char="•"/>
            </a:pPr>
            <a:r>
              <a:rPr lang="en-US" dirty="0" smtClean="0"/>
              <a:t>Don’t…</a:t>
            </a:r>
          </a:p>
          <a:p>
            <a:pPr lvl="1" eaLnBrk="1" hangingPunct="1">
              <a:buFont typeface="Arial" panose="020B0604020202020204" pitchFamily="34" charset="0"/>
              <a:buChar char="•"/>
            </a:pPr>
            <a:r>
              <a:rPr lang="en-US" dirty="0" smtClean="0"/>
              <a:t>Depend on social media platform security settings</a:t>
            </a:r>
            <a:r>
              <a:rPr lang="en-US" dirty="0"/>
              <a:t> </a:t>
            </a:r>
            <a:r>
              <a:rPr lang="en-US" dirty="0" smtClean="0"/>
              <a:t>to protect critical information</a:t>
            </a:r>
          </a:p>
          <a:p>
            <a:pPr lvl="1" eaLnBrk="1" hangingPunct="1">
              <a:buFont typeface="Arial" panose="020B0604020202020204" pitchFamily="34" charset="0"/>
              <a:buChar char="•"/>
            </a:pPr>
            <a:r>
              <a:rPr lang="en-US" dirty="0" smtClean="0"/>
              <a:t>Accept </a:t>
            </a:r>
            <a:r>
              <a:rPr lang="en-US" dirty="0"/>
              <a:t>the Terms of Service without reading and understanding</a:t>
            </a:r>
          </a:p>
          <a:p>
            <a:pPr lvl="1" eaLnBrk="1" hangingPunct="1">
              <a:lnSpc>
                <a:spcPct val="80000"/>
              </a:lnSpc>
              <a:buFont typeface="Arial" panose="020B0604020202020204" pitchFamily="34" charset="0"/>
              <a:buChar char="•"/>
            </a:pPr>
            <a:r>
              <a:rPr lang="en-US" dirty="0" smtClean="0"/>
              <a:t>Assume </a:t>
            </a:r>
            <a:r>
              <a:rPr lang="en-US" dirty="0"/>
              <a:t>settings are correct </a:t>
            </a:r>
          </a:p>
          <a:p>
            <a:pPr lvl="1" eaLnBrk="1" hangingPunct="1">
              <a:lnSpc>
                <a:spcPct val="80000"/>
              </a:lnSpc>
              <a:buFont typeface="Arial" panose="020B0604020202020204" pitchFamily="34" charset="0"/>
              <a:buChar char="•"/>
            </a:pPr>
            <a:r>
              <a:rPr lang="en-US" dirty="0"/>
              <a:t>Just accept upgrades or site changes without understanding the changes</a:t>
            </a:r>
          </a:p>
          <a:p>
            <a:pPr lvl="1" eaLnBrk="1" hangingPunct="1">
              <a:buFont typeface="Arial" panose="020B0604020202020204" pitchFamily="34" charset="0"/>
              <a:buChar char="•"/>
            </a:pPr>
            <a:r>
              <a:rPr lang="en-US" dirty="0"/>
              <a:t>Assume only authorized persons will view your </a:t>
            </a:r>
            <a:r>
              <a:rPr lang="en-US" dirty="0" smtClean="0"/>
              <a:t>information</a:t>
            </a:r>
          </a:p>
          <a:p>
            <a:pPr lvl="1" eaLnBrk="1" hangingPunct="1"/>
            <a:endParaRPr lang="en-US" dirty="0"/>
          </a:p>
          <a:p>
            <a:pPr marL="0" indent="0" eaLnBrk="1" hangingPunct="1">
              <a:buNone/>
            </a:pPr>
            <a:endParaRPr lang="en-US" dirty="0"/>
          </a:p>
          <a:p>
            <a:pPr eaLnBrk="1" hangingPunct="1"/>
            <a:endParaRPr lang="en-US" dirty="0" smtClean="0"/>
          </a:p>
          <a:p>
            <a:pPr marL="0" indent="0" eaLnBrk="1" hangingPunct="1">
              <a:buNone/>
            </a:pPr>
            <a:endParaRPr lang="en-US" dirty="0"/>
          </a:p>
        </p:txBody>
      </p:sp>
      <p:sp>
        <p:nvSpPr>
          <p:cNvPr id="169986" name="Rectangle 2"/>
          <p:cNvSpPr>
            <a:spLocks noGrp="1" noChangeArrowheads="1"/>
          </p:cNvSpPr>
          <p:nvPr>
            <p:ph type="title"/>
          </p:nvPr>
        </p:nvSpPr>
        <p:spPr>
          <a:xfrm>
            <a:off x="1562100" y="0"/>
            <a:ext cx="6024563" cy="1028700"/>
          </a:xfrm>
        </p:spPr>
        <p:txBody>
          <a:bodyPr/>
          <a:lstStyle/>
          <a:p>
            <a:pPr eaLnBrk="1" hangingPunct="1">
              <a:defRPr/>
            </a:pPr>
            <a:r>
              <a:rPr lang="en-US" dirty="0" smtClean="0"/>
              <a:t>Don’t – Rely on Privacy Settings</a:t>
            </a:r>
            <a:endParaRPr lang="en-US" sz="2000" dirty="0" smtClean="0"/>
          </a:p>
        </p:txBody>
      </p:sp>
      <p:sp>
        <p:nvSpPr>
          <p:cNvPr id="5" name="Text Box 4"/>
          <p:cNvSpPr txBox="1">
            <a:spLocks noChangeArrowheads="1"/>
          </p:cNvSpPr>
          <p:nvPr/>
        </p:nvSpPr>
        <p:spPr bwMode="auto">
          <a:xfrm>
            <a:off x="0" y="5121798"/>
            <a:ext cx="9144000" cy="830997"/>
          </a:xfrm>
          <a:prstGeom prst="rect">
            <a:avLst/>
          </a:prstGeom>
          <a:noFill/>
          <a:ln w="9525">
            <a:noFill/>
            <a:miter lim="800000"/>
            <a:headEnd/>
            <a:tailEnd/>
          </a:ln>
        </p:spPr>
        <p:txBody>
          <a:bodyPr wrap="square">
            <a:spAutoFit/>
          </a:bodyPr>
          <a:lstStyle/>
          <a:p>
            <a:pPr algn="ctr"/>
            <a:r>
              <a:rPr lang="en-US" sz="2400" b="1" dirty="0" smtClean="0">
                <a:solidFill>
                  <a:srgbClr val="FF0000"/>
                </a:solidFill>
                <a:latin typeface="+mn-lt"/>
              </a:rPr>
              <a:t>The posting of critical information is </a:t>
            </a:r>
            <a:r>
              <a:rPr lang="en-US" sz="2400" b="1" u="sng" dirty="0" smtClean="0">
                <a:solidFill>
                  <a:srgbClr val="FF0000"/>
                </a:solidFill>
                <a:latin typeface="+mn-lt"/>
              </a:rPr>
              <a:t>unauthorized</a:t>
            </a:r>
            <a:r>
              <a:rPr lang="en-US" sz="2400" b="1" dirty="0" smtClean="0">
                <a:solidFill>
                  <a:srgbClr val="FF0000"/>
                </a:solidFill>
                <a:latin typeface="+mn-lt"/>
              </a:rPr>
              <a:t> </a:t>
            </a:r>
          </a:p>
          <a:p>
            <a:pPr algn="ctr"/>
            <a:r>
              <a:rPr lang="en-US" sz="2400" b="1" dirty="0" smtClean="0">
                <a:solidFill>
                  <a:srgbClr val="FF0000"/>
                </a:solidFill>
                <a:latin typeface="+mn-lt"/>
              </a:rPr>
              <a:t>…even in closed, private groups</a:t>
            </a:r>
            <a:endParaRPr lang="en-US" sz="2400" b="1" dirty="0">
              <a:solidFill>
                <a:srgbClr val="FF0000"/>
              </a:solidFill>
              <a:latin typeface="+mn-lt"/>
            </a:endParaRPr>
          </a:p>
        </p:txBody>
      </p:sp>
      <p:sp>
        <p:nvSpPr>
          <p:cNvPr id="2" name="TextBox 1"/>
          <p:cNvSpPr txBox="1"/>
          <p:nvPr/>
        </p:nvSpPr>
        <p:spPr>
          <a:xfrm>
            <a:off x="2655934" y="3469811"/>
            <a:ext cx="3836894" cy="1477328"/>
          </a:xfrm>
          <a:prstGeom prst="rect">
            <a:avLst/>
          </a:prstGeom>
          <a:noFill/>
        </p:spPr>
        <p:txBody>
          <a:bodyPr wrap="square" rtlCol="0">
            <a:spAutoFit/>
          </a:bodyPr>
          <a:lstStyle/>
          <a:p>
            <a:pPr algn="ctr"/>
            <a:r>
              <a:rPr lang="en-US" b="1" dirty="0"/>
              <a:t>WARNING:</a:t>
            </a:r>
          </a:p>
          <a:p>
            <a:pPr algn="ctr"/>
            <a:r>
              <a:rPr lang="en-US" i="1" dirty="0" smtClean="0"/>
              <a:t>While you should always use privacy settings, you can’t fully rely on them to keep your information private</a:t>
            </a:r>
            <a:endParaRPr lang="en-US" i="1" dirty="0"/>
          </a:p>
        </p:txBody>
      </p:sp>
    </p:spTree>
    <p:extLst>
      <p:ext uri="{BB962C8B-B14F-4D97-AF65-F5344CB8AC3E}">
        <p14:creationId xmlns:p14="http://schemas.microsoft.com/office/powerpoint/2010/main" val="3419907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31775" lvl="1" indent="-231775" eaLnBrk="1" hangingPunct="1">
              <a:buClr>
                <a:schemeClr val="accent2"/>
              </a:buClr>
              <a:buSzPct val="100000"/>
              <a:buFont typeface="Arial" pitchFamily="34" charset="0"/>
              <a:buChar char="•"/>
              <a:defRPr/>
            </a:pPr>
            <a:r>
              <a:rPr lang="en-US" sz="1800" dirty="0">
                <a:ea typeface="+mn-ea"/>
              </a:rPr>
              <a:t>Geotagging: Location /</a:t>
            </a:r>
            <a:r>
              <a:rPr lang="en-US" sz="1800" dirty="0" smtClean="0">
                <a:ea typeface="+mn-ea"/>
              </a:rPr>
              <a:t>GPS </a:t>
            </a:r>
            <a:r>
              <a:rPr lang="en-US" sz="1800" dirty="0">
                <a:ea typeface="+mn-ea"/>
              </a:rPr>
              <a:t>data embedded in </a:t>
            </a:r>
            <a:r>
              <a:rPr lang="en-US" sz="1800" dirty="0" smtClean="0">
                <a:ea typeface="+mn-ea"/>
              </a:rPr>
              <a:t>photos</a:t>
            </a:r>
            <a:endParaRPr lang="en-US" sz="2000" dirty="0" smtClean="0">
              <a:solidFill>
                <a:srgbClr val="002060"/>
              </a:solidFill>
            </a:endParaRPr>
          </a:p>
          <a:p>
            <a:endParaRPr lang="en-US" dirty="0" smtClean="0"/>
          </a:p>
          <a:p>
            <a:r>
              <a:rPr lang="en-US" dirty="0" smtClean="0"/>
              <a:t>Default </a:t>
            </a:r>
            <a:r>
              <a:rPr lang="en-US" dirty="0"/>
              <a:t>feature in most smart phones and digital cameras</a:t>
            </a:r>
          </a:p>
          <a:p>
            <a:pPr lvl="1"/>
            <a:r>
              <a:rPr lang="en-US" dirty="0" smtClean="0"/>
              <a:t>Latitude/longitude/altitude</a:t>
            </a:r>
            <a:endParaRPr lang="en-US" dirty="0"/>
          </a:p>
          <a:p>
            <a:pPr lvl="1"/>
            <a:r>
              <a:rPr lang="en-US" dirty="0"/>
              <a:t>Device </a:t>
            </a:r>
            <a:r>
              <a:rPr lang="en-US" dirty="0" smtClean="0"/>
              <a:t>details and access to information depending on what you accept </a:t>
            </a:r>
            <a:endParaRPr lang="en-US" dirty="0"/>
          </a:p>
          <a:p>
            <a:endParaRPr lang="en-US" dirty="0" smtClean="0"/>
          </a:p>
          <a:p>
            <a:r>
              <a:rPr lang="en-US" dirty="0" smtClean="0"/>
              <a:t>Information </a:t>
            </a:r>
            <a:r>
              <a:rPr lang="en-US" dirty="0"/>
              <a:t>can potentially be retrieved from </a:t>
            </a:r>
            <a:r>
              <a:rPr lang="en-US" dirty="0" smtClean="0"/>
              <a:t>posted digital photos</a:t>
            </a:r>
            <a:endParaRPr lang="en-US" dirty="0"/>
          </a:p>
        </p:txBody>
      </p:sp>
      <p:sp>
        <p:nvSpPr>
          <p:cNvPr id="30722" name="Title 1"/>
          <p:cNvSpPr>
            <a:spLocks noGrp="1"/>
          </p:cNvSpPr>
          <p:nvPr>
            <p:ph type="title"/>
          </p:nvPr>
        </p:nvSpPr>
        <p:spPr/>
        <p:txBody>
          <a:bodyPr/>
          <a:lstStyle/>
          <a:p>
            <a:pPr eaLnBrk="1" hangingPunct="1">
              <a:defRPr/>
            </a:pPr>
            <a:r>
              <a:rPr lang="en-US" dirty="0" smtClean="0"/>
              <a:t>Don’t – Check-In</a:t>
            </a:r>
          </a:p>
        </p:txBody>
      </p:sp>
      <p:pic>
        <p:nvPicPr>
          <p:cNvPr id="24584"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15059" y="3867560"/>
            <a:ext cx="1362458" cy="2188687"/>
          </a:xfrm>
          <a:prstGeom prst="rect">
            <a:avLst/>
          </a:prstGeom>
          <a:ln>
            <a:noFill/>
          </a:ln>
          <a:effectLst>
            <a:outerShdw blurRad="292100" dist="139700" dir="2700000" algn="tl" rotWithShape="0">
              <a:srgbClr val="333333">
                <a:alpha val="65000"/>
              </a:srgbClr>
            </a:outerShdw>
          </a:effectLst>
        </p:spPr>
      </p:pic>
      <p:pic>
        <p:nvPicPr>
          <p:cNvPr id="26629" name="Picture 9"/>
          <p:cNvPicPr>
            <a:picLocks noChangeAspect="1" noChangeArrowheads="1"/>
          </p:cNvPicPr>
          <p:nvPr/>
        </p:nvPicPr>
        <p:blipFill>
          <a:blip r:embed="rId4" cstate="print">
            <a:clrChange>
              <a:clrFrom>
                <a:srgbClr val="FFFFFA"/>
              </a:clrFrom>
              <a:clrTo>
                <a:srgbClr val="FFFFFA">
                  <a:alpha val="0"/>
                </a:srgbClr>
              </a:clrTo>
            </a:clrChange>
          </a:blip>
          <a:srcRect/>
          <a:stretch>
            <a:fillRect/>
          </a:stretch>
        </p:blipFill>
        <p:spPr bwMode="auto">
          <a:xfrm>
            <a:off x="4630859" y="4499267"/>
            <a:ext cx="1556980" cy="1556980"/>
          </a:xfrm>
          <a:prstGeom prst="rect">
            <a:avLst/>
          </a:prstGeom>
          <a:noFill/>
          <a:ln w="19050">
            <a:noFill/>
            <a:miter lim="800000"/>
            <a:headEnd/>
            <a:tailEnd/>
          </a:ln>
        </p:spPr>
      </p:pic>
      <p:pic>
        <p:nvPicPr>
          <p:cNvPr id="26630"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316627" y="5218046"/>
            <a:ext cx="850007" cy="838201"/>
          </a:xfrm>
          <a:prstGeom prst="rect">
            <a:avLst/>
          </a:prstGeom>
          <a:noFill/>
          <a:ln w="9525">
            <a:noFill/>
            <a:miter lim="800000"/>
            <a:headEnd/>
            <a:tailEnd/>
          </a:ln>
        </p:spPr>
      </p:pic>
    </p:spTree>
    <p:extLst>
      <p:ext uri="{BB962C8B-B14F-4D97-AF65-F5344CB8AC3E}">
        <p14:creationId xmlns:p14="http://schemas.microsoft.com/office/powerpoint/2010/main" val="23354394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Smart watches, software and many downloadable Apps can track movements</a:t>
            </a:r>
          </a:p>
          <a:p>
            <a:r>
              <a:rPr lang="en-US" dirty="0" smtClean="0"/>
              <a:t>Depending on your mission, can pose a security risk and vulnerability</a:t>
            </a:r>
          </a:p>
          <a:p>
            <a:r>
              <a:rPr lang="en-US" dirty="0" smtClean="0"/>
              <a:t>In 2022, Russian soldiers holding a New Year’s eve party in occupied Ukraine were targeted by the Ukrainian military based on geo-located social media postings resulting in the death of 200 to 500 soldiers. </a:t>
            </a:r>
            <a:endParaRPr lang="en-US" dirty="0"/>
          </a:p>
          <a:p>
            <a:endParaRPr lang="en-US" dirty="0"/>
          </a:p>
          <a:p>
            <a:endParaRPr lang="en-US" dirty="0"/>
          </a:p>
        </p:txBody>
      </p:sp>
      <p:sp>
        <p:nvSpPr>
          <p:cNvPr id="2" name="Title 1"/>
          <p:cNvSpPr>
            <a:spLocks noGrp="1"/>
          </p:cNvSpPr>
          <p:nvPr>
            <p:ph type="title"/>
          </p:nvPr>
        </p:nvSpPr>
        <p:spPr>
          <a:xfrm>
            <a:off x="1562100" y="-1"/>
            <a:ext cx="6024563" cy="1039091"/>
          </a:xfrm>
        </p:spPr>
        <p:txBody>
          <a:bodyPr/>
          <a:lstStyle/>
          <a:p>
            <a:r>
              <a:rPr lang="en-US" dirty="0"/>
              <a:t>Don’t – </a:t>
            </a:r>
            <a:r>
              <a:rPr lang="en-US" dirty="0" smtClean="0"/>
              <a:t>Geotag</a:t>
            </a:r>
            <a:endParaRPr lang="en-US" dirty="0"/>
          </a:p>
        </p:txBody>
      </p:sp>
      <p:pic>
        <p:nvPicPr>
          <p:cNvPr id="5" name="Picture 4"/>
          <p:cNvPicPr>
            <a:picLocks noChangeAspect="1"/>
          </p:cNvPicPr>
          <p:nvPr/>
        </p:nvPicPr>
        <p:blipFill>
          <a:blip r:embed="rId3"/>
          <a:stretch>
            <a:fillRect/>
          </a:stretch>
        </p:blipFill>
        <p:spPr>
          <a:xfrm>
            <a:off x="5744400" y="3037069"/>
            <a:ext cx="2643712" cy="3492387"/>
          </a:xfrm>
          <a:prstGeom prst="rect">
            <a:avLst/>
          </a:prstGeom>
        </p:spPr>
      </p:pic>
      <p:pic>
        <p:nvPicPr>
          <p:cNvPr id="6" name="Picture 5"/>
          <p:cNvPicPr>
            <a:picLocks noChangeAspect="1"/>
          </p:cNvPicPr>
          <p:nvPr/>
        </p:nvPicPr>
        <p:blipFill>
          <a:blip r:embed="rId4"/>
          <a:stretch>
            <a:fillRect/>
          </a:stretch>
        </p:blipFill>
        <p:spPr>
          <a:xfrm>
            <a:off x="957334" y="3668076"/>
            <a:ext cx="3814685" cy="1956070"/>
          </a:xfrm>
          <a:prstGeom prst="rect">
            <a:avLst/>
          </a:prstGeom>
        </p:spPr>
      </p:pic>
    </p:spTree>
    <p:extLst>
      <p:ext uri="{BB962C8B-B14F-4D97-AF65-F5344CB8AC3E}">
        <p14:creationId xmlns:p14="http://schemas.microsoft.com/office/powerpoint/2010/main" val="1121302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p:txBody>
          <a:bodyPr/>
          <a:lstStyle/>
          <a:p>
            <a:pPr eaLnBrk="1" hangingPunct="1"/>
            <a:r>
              <a:rPr lang="en-US" dirty="0" smtClean="0"/>
              <a:t>Don’t…</a:t>
            </a:r>
          </a:p>
          <a:p>
            <a:pPr lvl="1" eaLnBrk="1" hangingPunct="1"/>
            <a:r>
              <a:rPr lang="en-US" dirty="0" smtClean="0"/>
              <a:t>Post anything you would not tell directly to the enemy</a:t>
            </a:r>
          </a:p>
          <a:p>
            <a:pPr lvl="1" eaLnBrk="1" hangingPunct="1"/>
            <a:r>
              <a:rPr lang="en-US" dirty="0" smtClean="0"/>
              <a:t>Ever post private or personal information – your “real” friends probably already know this information</a:t>
            </a:r>
          </a:p>
          <a:p>
            <a:pPr lvl="1" eaLnBrk="1" hangingPunct="1"/>
            <a:r>
              <a:rPr lang="en-US" dirty="0" smtClean="0"/>
              <a:t>Ever post command critical information</a:t>
            </a:r>
          </a:p>
          <a:p>
            <a:pPr marL="0" indent="0" eaLnBrk="1" hangingPunct="1">
              <a:buNone/>
            </a:pPr>
            <a:endParaRPr lang="en-US" dirty="0"/>
          </a:p>
        </p:txBody>
      </p:sp>
      <p:sp>
        <p:nvSpPr>
          <p:cNvPr id="204802" name="Rectangle 2"/>
          <p:cNvSpPr>
            <a:spLocks noGrp="1" noChangeArrowheads="1"/>
          </p:cNvSpPr>
          <p:nvPr>
            <p:ph type="title"/>
          </p:nvPr>
        </p:nvSpPr>
        <p:spPr>
          <a:xfrm>
            <a:off x="1562100" y="-1"/>
            <a:ext cx="6024563" cy="1018309"/>
          </a:xfrm>
        </p:spPr>
        <p:txBody>
          <a:bodyPr/>
          <a:lstStyle/>
          <a:p>
            <a:pPr eaLnBrk="1" hangingPunct="1">
              <a:defRPr/>
            </a:pPr>
            <a:r>
              <a:rPr lang="en-US" dirty="0" smtClean="0"/>
              <a:t>Don’t – Discuss Details</a:t>
            </a:r>
            <a:endParaRPr lang="en-US" sz="2000" dirty="0" smtClean="0"/>
          </a:p>
        </p:txBody>
      </p:sp>
      <p:sp>
        <p:nvSpPr>
          <p:cNvPr id="37892" name="Text Box 5"/>
          <p:cNvSpPr txBox="1">
            <a:spLocks noChangeArrowheads="1"/>
          </p:cNvSpPr>
          <p:nvPr/>
        </p:nvSpPr>
        <p:spPr bwMode="auto">
          <a:xfrm>
            <a:off x="1962164" y="5742427"/>
            <a:ext cx="5220916" cy="461665"/>
          </a:xfrm>
          <a:prstGeom prst="rect">
            <a:avLst/>
          </a:prstGeom>
          <a:noFill/>
          <a:ln w="9525">
            <a:noFill/>
            <a:miter lim="800000"/>
            <a:headEnd/>
            <a:tailEnd/>
          </a:ln>
        </p:spPr>
        <p:txBody>
          <a:bodyPr wrap="none">
            <a:spAutoFit/>
          </a:bodyPr>
          <a:lstStyle/>
          <a:p>
            <a:r>
              <a:rPr lang="en-US" sz="2400" b="1" dirty="0">
                <a:solidFill>
                  <a:srgbClr val="FF0000"/>
                </a:solidFill>
                <a:latin typeface="+mn-lt"/>
              </a:rPr>
              <a:t>If It Has To Be Protected, Protect It</a:t>
            </a:r>
          </a:p>
        </p:txBody>
      </p:sp>
      <p:pic>
        <p:nvPicPr>
          <p:cNvPr id="47109" name="Picture 1"/>
          <p:cNvPicPr>
            <a:picLocks noChangeAspect="1" noChangeArrowheads="1"/>
          </p:cNvPicPr>
          <p:nvPr/>
        </p:nvPicPr>
        <p:blipFill>
          <a:blip r:embed="rId3" cstate="print"/>
          <a:srcRect/>
          <a:stretch>
            <a:fillRect/>
          </a:stretch>
        </p:blipFill>
        <p:spPr bwMode="auto">
          <a:xfrm>
            <a:off x="5479270" y="2753479"/>
            <a:ext cx="2324303" cy="26635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665500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r>
              <a:rPr lang="en-US" dirty="0" smtClean="0"/>
              <a:t>Details in photos- capabilities, location and timing of operations</a:t>
            </a:r>
          </a:p>
          <a:p>
            <a:endParaRPr lang="en-US" dirty="0" smtClean="0"/>
          </a:p>
          <a:p>
            <a:r>
              <a:rPr lang="en-US" dirty="0" smtClean="0"/>
              <a:t>USAF Nuclear Security Force posting sensitive information</a:t>
            </a:r>
          </a:p>
          <a:p>
            <a:endParaRPr lang="en-US" dirty="0" smtClean="0"/>
          </a:p>
          <a:p>
            <a:r>
              <a:rPr lang="en-US" dirty="0" smtClean="0"/>
              <a:t>Unidentified Aerial Phenomenon (UAP) videos</a:t>
            </a:r>
          </a:p>
          <a:p>
            <a:endParaRPr lang="en-US" dirty="0" smtClean="0"/>
          </a:p>
          <a:p>
            <a:r>
              <a:rPr lang="en-US" dirty="0" smtClean="0"/>
              <a:t>F-35 crash video</a:t>
            </a:r>
          </a:p>
          <a:p>
            <a:endParaRPr lang="en-US" dirty="0"/>
          </a:p>
        </p:txBody>
      </p:sp>
      <p:sp>
        <p:nvSpPr>
          <p:cNvPr id="3" name="Title 2"/>
          <p:cNvSpPr>
            <a:spLocks noGrp="1"/>
          </p:cNvSpPr>
          <p:nvPr>
            <p:ph type="title"/>
          </p:nvPr>
        </p:nvSpPr>
        <p:spPr>
          <a:xfrm>
            <a:off x="1562100" y="-1"/>
            <a:ext cx="6024563" cy="1039091"/>
          </a:xfrm>
        </p:spPr>
        <p:txBody>
          <a:bodyPr/>
          <a:lstStyle/>
          <a:p>
            <a:r>
              <a:rPr lang="en-US" dirty="0" smtClean="0"/>
              <a:t>Don’t – Make the Headlines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6485" y="3387435"/>
            <a:ext cx="4621877" cy="2888673"/>
          </a:xfrm>
          <a:prstGeom prst="rect">
            <a:avLst/>
          </a:prstGeom>
        </p:spPr>
      </p:pic>
    </p:spTree>
    <p:extLst>
      <p:ext uri="{BB962C8B-B14F-4D97-AF65-F5344CB8AC3E}">
        <p14:creationId xmlns:p14="http://schemas.microsoft.com/office/powerpoint/2010/main" val="1385449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62100" y="0"/>
            <a:ext cx="6024563" cy="1028700"/>
          </a:xfrm>
        </p:spPr>
        <p:txBody>
          <a:bodyPr/>
          <a:lstStyle/>
          <a:p>
            <a:r>
              <a:rPr lang="en-US" dirty="0" smtClean="0"/>
              <a:t>Intro to Ubiquitous Technical Surveillance (UTS)</a:t>
            </a:r>
            <a:endParaRPr lang="en-US" dirty="0"/>
          </a:p>
        </p:txBody>
      </p:sp>
      <p:sp>
        <p:nvSpPr>
          <p:cNvPr id="4" name="Content Placeholder 1">
            <a:extLst>
              <a:ext uri="{FF2B5EF4-FFF2-40B4-BE49-F238E27FC236}">
                <a16:creationId xmlns:a16="http://schemas.microsoft.com/office/drawing/2014/main" id="{7D164F81-4D78-7D34-E267-E52C960FFF64}"/>
              </a:ext>
            </a:extLst>
          </p:cNvPr>
          <p:cNvSpPr>
            <a:spLocks noGrp="1"/>
          </p:cNvSpPr>
          <p:nvPr>
            <p:ph idx="1"/>
          </p:nvPr>
        </p:nvSpPr>
        <p:spPr>
          <a:xfrm>
            <a:off x="130453" y="1267691"/>
            <a:ext cx="8884338" cy="5261765"/>
          </a:xfrm>
        </p:spPr>
        <p:txBody>
          <a:bodyPr/>
          <a:lstStyle/>
          <a:p>
            <a:r>
              <a:rPr lang="en-US" dirty="0">
                <a:cs typeface="Arial"/>
              </a:rPr>
              <a:t>The modern digital landscape requires we change </a:t>
            </a:r>
            <a:r>
              <a:rPr lang="en-US" u="sng" dirty="0">
                <a:cs typeface="Arial"/>
              </a:rPr>
              <a:t>how</a:t>
            </a:r>
            <a:r>
              <a:rPr lang="en-US" dirty="0">
                <a:cs typeface="Arial"/>
              </a:rPr>
              <a:t> we think about OPSEC because of Ubiquitous Technical Surveillance (UTS).</a:t>
            </a:r>
            <a:endParaRPr lang="en-US" dirty="0"/>
          </a:p>
          <a:p>
            <a:endParaRPr lang="en-US" dirty="0">
              <a:cs typeface="Arial"/>
            </a:endParaRPr>
          </a:p>
          <a:p>
            <a:r>
              <a:rPr lang="en-US" dirty="0">
                <a:ea typeface="+mn-lt"/>
                <a:cs typeface="+mn-lt"/>
              </a:rPr>
              <a:t>UTS refers to the vast array of data being collected by smartphones, internet browsers, and 3rd party services such as hotels, airlines and the </a:t>
            </a:r>
            <a:r>
              <a:rPr lang="en-US" dirty="0" smtClean="0">
                <a:ea typeface="+mn-lt"/>
                <a:cs typeface="+mn-lt"/>
              </a:rPr>
              <a:t>Internet of Things (IOT) </a:t>
            </a:r>
            <a:r>
              <a:rPr lang="en-US" dirty="0">
                <a:ea typeface="+mn-lt"/>
                <a:cs typeface="+mn-lt"/>
              </a:rPr>
              <a:t>devices.</a:t>
            </a:r>
            <a:endParaRPr lang="en-US" b="0" dirty="0">
              <a:ea typeface="+mn-lt"/>
              <a:cs typeface="+mn-lt"/>
            </a:endParaRPr>
          </a:p>
          <a:p>
            <a:endParaRPr lang="en-US" b="0" dirty="0">
              <a:ea typeface="+mn-lt"/>
              <a:cs typeface="+mn-lt"/>
            </a:endParaRPr>
          </a:p>
          <a:p>
            <a:r>
              <a:rPr lang="en-US" dirty="0">
                <a:cs typeface="Arial"/>
              </a:rPr>
              <a:t>Vast troves of personal information is being collected, aggregated and exploited by commercial entities and freely sold online. </a:t>
            </a:r>
            <a:endParaRPr lang="en-US" dirty="0"/>
          </a:p>
          <a:p>
            <a:endParaRPr lang="en-US" dirty="0">
              <a:cs typeface="Arial"/>
            </a:endParaRPr>
          </a:p>
          <a:p>
            <a:r>
              <a:rPr lang="en-US" dirty="0">
                <a:cs typeface="Arial"/>
              </a:rPr>
              <a:t>This industry, also known as ADTECH, is the primary driver of the explosion of artificial intelligence (AI) and machine learning (ML) in modern society. </a:t>
            </a:r>
          </a:p>
          <a:p>
            <a:endParaRPr lang="en-US" dirty="0">
              <a:cs typeface="Arial"/>
            </a:endParaRPr>
          </a:p>
          <a:p>
            <a:r>
              <a:rPr lang="en-US" dirty="0">
                <a:cs typeface="Arial"/>
              </a:rPr>
              <a:t>These advancements have allowed advertisers to understand deeply personal information about an individual. Aggregated across multiple members of a unit and along with traditional OPSEC threats – an adversary can </a:t>
            </a:r>
            <a:r>
              <a:rPr lang="en-US" dirty="0" smtClean="0">
                <a:cs typeface="Arial"/>
              </a:rPr>
              <a:t>glean </a:t>
            </a:r>
            <a:r>
              <a:rPr lang="en-US" dirty="0">
                <a:cs typeface="Arial"/>
              </a:rPr>
              <a:t>a significant amount of information. </a:t>
            </a:r>
          </a:p>
          <a:p>
            <a:endParaRPr lang="en-US" dirty="0">
              <a:cs typeface="Arial"/>
            </a:endParaRPr>
          </a:p>
        </p:txBody>
      </p:sp>
    </p:spTree>
    <p:extLst>
      <p:ext uri="{BB962C8B-B14F-4D97-AF65-F5344CB8AC3E}">
        <p14:creationId xmlns:p14="http://schemas.microsoft.com/office/powerpoint/2010/main" val="3321200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2018, the BBC reported that Twitter users had discovered the locations of US Military installations overseas, by using geolocation data from fitness trackers</a:t>
            </a:r>
            <a:r>
              <a:rPr lang="en-US" dirty="0" smtClean="0"/>
              <a:t>.</a:t>
            </a:r>
            <a:endParaRPr lang="en-US" baseline="30000" dirty="0"/>
          </a:p>
          <a:p>
            <a:pPr marL="0" indent="0">
              <a:buNone/>
            </a:pPr>
            <a:endParaRPr lang="en-US" baseline="30000" dirty="0"/>
          </a:p>
          <a:p>
            <a:r>
              <a:rPr lang="en-US" dirty="0"/>
              <a:t>In 2019, the Swedish Newspaper, </a:t>
            </a:r>
            <a:r>
              <a:rPr lang="en-US" i="1" dirty="0" err="1"/>
              <a:t>Dagens</a:t>
            </a:r>
            <a:r>
              <a:rPr lang="en-US" i="1" dirty="0"/>
              <a:t> </a:t>
            </a:r>
            <a:r>
              <a:rPr lang="en-US" i="1" dirty="0" err="1"/>
              <a:t>Nyheter</a:t>
            </a:r>
            <a:r>
              <a:rPr lang="en-US" dirty="0"/>
              <a:t>, was able to purchase commercial data as was able to identify and track members of the Swedish National Police, the Armed Forces &amp; the Swedish National Defense Radio Establishment</a:t>
            </a:r>
            <a:r>
              <a:rPr lang="en-US" dirty="0" smtClean="0"/>
              <a:t>.</a:t>
            </a:r>
            <a:endParaRPr lang="en-US" baseline="30000" dirty="0"/>
          </a:p>
          <a:p>
            <a:pPr marL="0" indent="0">
              <a:buNone/>
            </a:pPr>
            <a:endParaRPr lang="en-US" baseline="30000" dirty="0"/>
          </a:p>
          <a:p>
            <a:r>
              <a:rPr lang="en-US" dirty="0" smtClean="0"/>
              <a:t>In </a:t>
            </a:r>
            <a:r>
              <a:rPr lang="en-US" dirty="0"/>
              <a:t>2021, a group of US Senators asked companies such as Google &amp; Facebook about what foreign companies they sell user data to – as a concern that foreign intelligence services could exploit this data.</a:t>
            </a:r>
            <a:r>
              <a:rPr lang="en-US" baseline="30000" dirty="0"/>
              <a:t> </a:t>
            </a:r>
            <a:endParaRPr lang="en-US" baseline="30000" dirty="0" smtClean="0"/>
          </a:p>
          <a:p>
            <a:pPr marL="0" indent="0">
              <a:buNone/>
            </a:pPr>
            <a:endParaRPr lang="en-US" baseline="30000" dirty="0" smtClean="0"/>
          </a:p>
          <a:p>
            <a:r>
              <a:rPr lang="en-US" dirty="0" smtClean="0"/>
              <a:t>Throughout 2022, open source intelligence firm </a:t>
            </a:r>
            <a:r>
              <a:rPr lang="en-US" i="1" dirty="0" err="1" smtClean="0"/>
              <a:t>Bellingcat</a:t>
            </a:r>
            <a:r>
              <a:rPr lang="en-US" i="1" dirty="0" smtClean="0"/>
              <a:t> </a:t>
            </a:r>
            <a:r>
              <a:rPr lang="en-US" dirty="0" smtClean="0"/>
              <a:t>collected and analyzed data collected from Russian military units operating in Ukraine to build unit patterns of life, locations and movements; building a case for Russian war crimes.  </a:t>
            </a:r>
            <a:r>
              <a:rPr lang="en-US" baseline="30000" dirty="0" smtClean="0"/>
              <a:t> </a:t>
            </a:r>
            <a:endParaRPr lang="en-US" baseline="30000" dirty="0"/>
          </a:p>
          <a:p>
            <a:pPr marL="0" indent="0">
              <a:buNone/>
            </a:pPr>
            <a:endParaRPr lang="en-US" baseline="30000" dirty="0" smtClean="0"/>
          </a:p>
          <a:p>
            <a:endParaRPr lang="en-US" baseline="30000" dirty="0"/>
          </a:p>
          <a:p>
            <a:pPr marL="0" indent="0">
              <a:buNone/>
            </a:pPr>
            <a:endParaRPr lang="en-US" dirty="0"/>
          </a:p>
          <a:p>
            <a:endParaRPr lang="en-US" dirty="0"/>
          </a:p>
          <a:p>
            <a:endParaRPr lang="en-US" dirty="0"/>
          </a:p>
        </p:txBody>
      </p:sp>
      <p:sp>
        <p:nvSpPr>
          <p:cNvPr id="4" name="Title 2"/>
          <p:cNvSpPr>
            <a:spLocks noGrp="1"/>
          </p:cNvSpPr>
          <p:nvPr>
            <p:ph type="title"/>
          </p:nvPr>
        </p:nvSpPr>
        <p:spPr>
          <a:xfrm>
            <a:off x="1562102" y="-1"/>
            <a:ext cx="6449784" cy="1018309"/>
          </a:xfrm>
        </p:spPr>
        <p:txBody>
          <a:bodyPr/>
          <a:lstStyle/>
          <a:p>
            <a:r>
              <a:rPr lang="en-US" dirty="0"/>
              <a:t>Examples of UTS Threats</a:t>
            </a:r>
          </a:p>
        </p:txBody>
      </p:sp>
      <p:sp>
        <p:nvSpPr>
          <p:cNvPr id="5" name="TextBox 4"/>
          <p:cNvSpPr txBox="1"/>
          <p:nvPr/>
        </p:nvSpPr>
        <p:spPr>
          <a:xfrm>
            <a:off x="-1883229" y="559525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55844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cs typeface="Arial"/>
              </a:rPr>
              <a:t>Web Browsing &amp; Search </a:t>
            </a:r>
            <a:r>
              <a:rPr lang="en-US" dirty="0" smtClean="0">
                <a:cs typeface="Arial"/>
              </a:rPr>
              <a:t>History</a:t>
            </a:r>
          </a:p>
          <a:p>
            <a:pPr lvl="1"/>
            <a:r>
              <a:rPr lang="en-US" dirty="0">
                <a:cs typeface="Arial"/>
              </a:rPr>
              <a:t>Travel bookings</a:t>
            </a:r>
          </a:p>
          <a:p>
            <a:pPr lvl="1"/>
            <a:r>
              <a:rPr lang="en-US" dirty="0">
                <a:cs typeface="Arial"/>
              </a:rPr>
              <a:t>Hotel </a:t>
            </a:r>
            <a:r>
              <a:rPr lang="en-US" dirty="0" smtClean="0">
                <a:cs typeface="Arial"/>
              </a:rPr>
              <a:t>stays</a:t>
            </a:r>
          </a:p>
          <a:p>
            <a:pPr lvl="1"/>
            <a:r>
              <a:rPr lang="en-US" dirty="0" smtClean="0">
                <a:cs typeface="Arial"/>
              </a:rPr>
              <a:t>Online purchases</a:t>
            </a:r>
            <a:endParaRPr lang="en-US" dirty="0">
              <a:cs typeface="Arial"/>
            </a:endParaRPr>
          </a:p>
          <a:p>
            <a:endParaRPr lang="en-US" dirty="0" smtClean="0">
              <a:ea typeface="+mj-lt"/>
              <a:cs typeface="+mj-lt"/>
            </a:endParaRPr>
          </a:p>
          <a:p>
            <a:r>
              <a:rPr lang="en-US" dirty="0" smtClean="0">
                <a:ea typeface="+mj-lt"/>
                <a:cs typeface="+mj-lt"/>
              </a:rPr>
              <a:t>Location History</a:t>
            </a:r>
          </a:p>
          <a:p>
            <a:pPr lvl="1"/>
            <a:r>
              <a:rPr lang="en-US" dirty="0">
                <a:cs typeface="Arial"/>
              </a:rPr>
              <a:t>License plate </a:t>
            </a:r>
            <a:r>
              <a:rPr lang="en-US" dirty="0" smtClean="0">
                <a:cs typeface="Arial"/>
              </a:rPr>
              <a:t>scanners</a:t>
            </a:r>
          </a:p>
          <a:p>
            <a:pPr lvl="1"/>
            <a:r>
              <a:rPr lang="en-US" dirty="0">
                <a:cs typeface="Arial"/>
              </a:rPr>
              <a:t>Wifi </a:t>
            </a:r>
            <a:r>
              <a:rPr lang="en-US" dirty="0" smtClean="0">
                <a:cs typeface="Arial"/>
              </a:rPr>
              <a:t>devices on networks</a:t>
            </a:r>
          </a:p>
          <a:p>
            <a:pPr lvl="1"/>
            <a:r>
              <a:rPr lang="en-US" dirty="0">
                <a:cs typeface="Arial"/>
              </a:rPr>
              <a:t>Real-time monitoring of </a:t>
            </a:r>
            <a:r>
              <a:rPr lang="en-US" dirty="0" smtClean="0">
                <a:cs typeface="Arial"/>
              </a:rPr>
              <a:t>Persons of Interest</a:t>
            </a:r>
            <a:endParaRPr lang="en-US" dirty="0">
              <a:cs typeface="Arial"/>
            </a:endParaRPr>
          </a:p>
          <a:p>
            <a:endParaRPr lang="en-US" dirty="0" smtClean="0">
              <a:ea typeface="+mj-lt"/>
              <a:cs typeface="+mj-lt"/>
            </a:endParaRPr>
          </a:p>
          <a:p>
            <a:r>
              <a:rPr lang="en-US" dirty="0" smtClean="0">
                <a:ea typeface="+mj-lt"/>
                <a:cs typeface="+mj-lt"/>
              </a:rPr>
              <a:t>Personal Data</a:t>
            </a:r>
          </a:p>
          <a:p>
            <a:pPr lvl="1"/>
            <a:r>
              <a:rPr lang="en-US" dirty="0">
                <a:cs typeface="Arial"/>
              </a:rPr>
              <a:t>Addresses</a:t>
            </a:r>
          </a:p>
          <a:p>
            <a:pPr lvl="1"/>
            <a:r>
              <a:rPr lang="en-US" dirty="0">
                <a:cs typeface="Arial"/>
              </a:rPr>
              <a:t>Real estate purchases</a:t>
            </a:r>
          </a:p>
          <a:p>
            <a:pPr lvl="1"/>
            <a:r>
              <a:rPr lang="en-US" dirty="0">
                <a:cs typeface="Arial"/>
              </a:rPr>
              <a:t> </a:t>
            </a:r>
            <a:r>
              <a:rPr lang="en-US" dirty="0" smtClean="0">
                <a:cs typeface="Arial"/>
              </a:rPr>
              <a:t>Public </a:t>
            </a:r>
            <a:r>
              <a:rPr lang="en-US" dirty="0">
                <a:cs typeface="Arial"/>
              </a:rPr>
              <a:t>records</a:t>
            </a:r>
          </a:p>
          <a:p>
            <a:pPr lvl="1"/>
            <a:endParaRPr lang="en-US" dirty="0" smtClean="0">
              <a:ea typeface="+mj-lt"/>
              <a:cs typeface="+mj-lt"/>
            </a:endParaRPr>
          </a:p>
          <a:p>
            <a:endParaRPr lang="en-US" dirty="0"/>
          </a:p>
        </p:txBody>
      </p:sp>
      <p:sp>
        <p:nvSpPr>
          <p:cNvPr id="3" name="Title 2"/>
          <p:cNvSpPr>
            <a:spLocks noGrp="1"/>
          </p:cNvSpPr>
          <p:nvPr>
            <p:ph type="title"/>
          </p:nvPr>
        </p:nvSpPr>
        <p:spPr>
          <a:xfrm>
            <a:off x="1562100" y="-1"/>
            <a:ext cx="6024563" cy="1018309"/>
          </a:xfrm>
        </p:spPr>
        <p:txBody>
          <a:bodyPr/>
          <a:lstStyle/>
          <a:p>
            <a:r>
              <a:rPr lang="en-US" dirty="0" smtClean="0"/>
              <a:t>What Type of Information </a:t>
            </a:r>
            <a:br>
              <a:rPr lang="en-US" dirty="0" smtClean="0"/>
            </a:br>
            <a:r>
              <a:rPr lang="en-US" dirty="0" smtClean="0"/>
              <a:t>is being Sold?</a:t>
            </a:r>
            <a:endParaRPr lang="en-US" dirty="0"/>
          </a:p>
        </p:txBody>
      </p:sp>
    </p:spTree>
    <p:extLst>
      <p:ext uri="{BB962C8B-B14F-4D97-AF65-F5344CB8AC3E}">
        <p14:creationId xmlns:p14="http://schemas.microsoft.com/office/powerpoint/2010/main" val="2873043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FB405F-F2BD-0B96-E0F8-B8E880905A26}"/>
              </a:ext>
            </a:extLst>
          </p:cNvPr>
          <p:cNvSpPr>
            <a:spLocks noGrp="1"/>
          </p:cNvSpPr>
          <p:nvPr>
            <p:ph idx="1"/>
          </p:nvPr>
        </p:nvSpPr>
        <p:spPr/>
        <p:txBody>
          <a:bodyPr/>
          <a:lstStyle/>
          <a:p>
            <a:r>
              <a:rPr lang="en-US" dirty="0">
                <a:cs typeface="Arial"/>
              </a:rPr>
              <a:t>There are a myriad of ways that companies track you online, but the following are some of the most common:</a:t>
            </a:r>
          </a:p>
          <a:p>
            <a:pPr lvl="1"/>
            <a:r>
              <a:rPr lang="en-US" dirty="0">
                <a:cs typeface="Arial"/>
              </a:rPr>
              <a:t>AdID</a:t>
            </a:r>
          </a:p>
          <a:p>
            <a:pPr lvl="1"/>
            <a:r>
              <a:rPr lang="en-US" dirty="0">
                <a:cs typeface="Arial"/>
              </a:rPr>
              <a:t>Apps</a:t>
            </a:r>
          </a:p>
          <a:p>
            <a:pPr lvl="1"/>
            <a:r>
              <a:rPr lang="en-US" dirty="0">
                <a:cs typeface="Arial"/>
              </a:rPr>
              <a:t>Cookies and online browsing </a:t>
            </a:r>
          </a:p>
          <a:p>
            <a:pPr lvl="1"/>
            <a:r>
              <a:rPr lang="en-US" dirty="0">
                <a:cs typeface="Arial"/>
              </a:rPr>
              <a:t>Social media</a:t>
            </a:r>
          </a:p>
          <a:p>
            <a:pPr lvl="1"/>
            <a:r>
              <a:rPr lang="en-US" dirty="0">
                <a:cs typeface="Arial"/>
              </a:rPr>
              <a:t>Geolocation</a:t>
            </a:r>
          </a:p>
          <a:p>
            <a:pPr lvl="1"/>
            <a:r>
              <a:rPr lang="en-US" dirty="0">
                <a:cs typeface="Arial"/>
              </a:rPr>
              <a:t>Logins (via </a:t>
            </a:r>
            <a:r>
              <a:rPr lang="en-US" dirty="0" err="1">
                <a:cs typeface="Arial"/>
              </a:rPr>
              <a:t>facebook</a:t>
            </a:r>
            <a:r>
              <a:rPr lang="en-US" dirty="0">
                <a:cs typeface="Arial"/>
              </a:rPr>
              <a:t>, google, etc.)</a:t>
            </a:r>
          </a:p>
          <a:p>
            <a:pPr lvl="1"/>
            <a:r>
              <a:rPr lang="en-US" dirty="0">
                <a:cs typeface="Arial"/>
              </a:rPr>
              <a:t>Hardware identifiers (MAC, IMEI, etc.)</a:t>
            </a:r>
          </a:p>
          <a:p>
            <a:pPr lvl="1"/>
            <a:r>
              <a:rPr lang="en-US" dirty="0">
                <a:cs typeface="Arial"/>
              </a:rPr>
              <a:t>Email / phone number</a:t>
            </a:r>
          </a:p>
          <a:p>
            <a:endParaRPr lang="en-US" dirty="0">
              <a:cs typeface="Arial"/>
            </a:endParaRPr>
          </a:p>
          <a:p>
            <a:endParaRPr lang="en-US" dirty="0">
              <a:cs typeface="Arial"/>
            </a:endParaRPr>
          </a:p>
        </p:txBody>
      </p:sp>
      <p:sp>
        <p:nvSpPr>
          <p:cNvPr id="3" name="Title 2">
            <a:extLst>
              <a:ext uri="{FF2B5EF4-FFF2-40B4-BE49-F238E27FC236}">
                <a16:creationId xmlns:a16="http://schemas.microsoft.com/office/drawing/2014/main" id="{26A201F0-025E-4098-B26C-55CB93E9CDE2}"/>
              </a:ext>
            </a:extLst>
          </p:cNvPr>
          <p:cNvSpPr>
            <a:spLocks noGrp="1"/>
          </p:cNvSpPr>
          <p:nvPr>
            <p:ph type="title"/>
          </p:nvPr>
        </p:nvSpPr>
        <p:spPr>
          <a:xfrm>
            <a:off x="1562100" y="-1"/>
            <a:ext cx="6024563" cy="1039091"/>
          </a:xfrm>
        </p:spPr>
        <p:txBody>
          <a:bodyPr/>
          <a:lstStyle/>
          <a:p>
            <a:r>
              <a:rPr lang="en-US" dirty="0">
                <a:cs typeface="Arial"/>
              </a:rPr>
              <a:t>How do </a:t>
            </a:r>
            <a:r>
              <a:rPr lang="en-US" dirty="0" smtClean="0">
                <a:cs typeface="Arial"/>
              </a:rPr>
              <a:t>third parties </a:t>
            </a:r>
            <a:br>
              <a:rPr lang="en-US" dirty="0" smtClean="0">
                <a:cs typeface="Arial"/>
              </a:rPr>
            </a:br>
            <a:r>
              <a:rPr lang="en-US" dirty="0" smtClean="0">
                <a:cs typeface="Arial"/>
              </a:rPr>
              <a:t>keep </a:t>
            </a:r>
            <a:r>
              <a:rPr lang="en-US" dirty="0">
                <a:cs typeface="Arial"/>
              </a:rPr>
              <a:t>track of you online?</a:t>
            </a:r>
            <a:endParaRPr lang="en-US" dirty="0"/>
          </a:p>
        </p:txBody>
      </p:sp>
    </p:spTree>
    <p:extLst>
      <p:ext uri="{BB962C8B-B14F-4D97-AF65-F5344CB8AC3E}">
        <p14:creationId xmlns:p14="http://schemas.microsoft.com/office/powerpoint/2010/main" val="795682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OPSEC is a </a:t>
            </a:r>
            <a:r>
              <a:rPr lang="en-US" dirty="0" smtClean="0"/>
              <a:t>cycle </a:t>
            </a:r>
            <a:r>
              <a:rPr lang="en-US" dirty="0"/>
              <a:t>that identifies critical information, analyzes potential threats and vulnerabilities, assesses risk</a:t>
            </a:r>
            <a:r>
              <a:rPr lang="en-US" dirty="0" smtClean="0"/>
              <a:t>, </a:t>
            </a:r>
            <a:r>
              <a:rPr lang="en-US" dirty="0"/>
              <a:t>develops countermeasures to safeguard critical </a:t>
            </a:r>
            <a:r>
              <a:rPr lang="en-US" dirty="0" smtClean="0"/>
              <a:t>information, and periodically assesses the effectiveness of the units OPSEC posture.</a:t>
            </a:r>
            <a:endParaRPr lang="en-US" dirty="0"/>
          </a:p>
          <a:p>
            <a:endParaRPr lang="en-US" dirty="0"/>
          </a:p>
        </p:txBody>
      </p:sp>
      <p:sp>
        <p:nvSpPr>
          <p:cNvPr id="2" name="Title 1"/>
          <p:cNvSpPr>
            <a:spLocks noGrp="1"/>
          </p:cNvSpPr>
          <p:nvPr>
            <p:ph type="title"/>
          </p:nvPr>
        </p:nvSpPr>
        <p:spPr>
          <a:xfrm>
            <a:off x="1562100" y="0"/>
            <a:ext cx="6024563" cy="1028700"/>
          </a:xfrm>
        </p:spPr>
        <p:txBody>
          <a:bodyPr/>
          <a:lstStyle/>
          <a:p>
            <a:r>
              <a:rPr lang="en-US"/>
              <a:t>Operations Security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857" y="2771856"/>
            <a:ext cx="3551248" cy="331899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B41011-D188-99C3-609F-92DAE35A08CE}"/>
              </a:ext>
            </a:extLst>
          </p:cNvPr>
          <p:cNvSpPr>
            <a:spLocks noGrp="1"/>
          </p:cNvSpPr>
          <p:nvPr>
            <p:ph idx="1"/>
          </p:nvPr>
        </p:nvSpPr>
        <p:spPr/>
        <p:txBody>
          <a:bodyPr/>
          <a:lstStyle/>
          <a:p>
            <a:r>
              <a:rPr lang="en-US" u="sng" dirty="0">
                <a:cs typeface="Arial"/>
              </a:rPr>
              <a:t>Smartphone applications are the primary concern</a:t>
            </a:r>
            <a:r>
              <a:rPr lang="en-US" dirty="0">
                <a:cs typeface="Arial"/>
              </a:rPr>
              <a:t>. Seemingly harmless apps vacuum up as much information and sell it. For example, "The Brightest Flashlight" iPhone app was found to be selling precise user location data and device IDs without disclosure. </a:t>
            </a:r>
          </a:p>
          <a:p>
            <a:r>
              <a:rPr lang="en-US" dirty="0">
                <a:cs typeface="Arial"/>
              </a:rPr>
              <a:t>Your phone is </a:t>
            </a:r>
            <a:r>
              <a:rPr lang="en-US" u="sng" dirty="0">
                <a:cs typeface="Arial"/>
              </a:rPr>
              <a:t>constantly monitoring everything around it</a:t>
            </a:r>
            <a:r>
              <a:rPr lang="en-US" dirty="0">
                <a:cs typeface="Arial"/>
              </a:rPr>
              <a:t>, and applications can record, store and sell it depending on the user agreement. </a:t>
            </a:r>
          </a:p>
          <a:p>
            <a:endParaRPr lang="en-US" dirty="0">
              <a:cs typeface="Arial"/>
            </a:endParaRPr>
          </a:p>
          <a:p>
            <a:r>
              <a:rPr lang="en-US" dirty="0">
                <a:cs typeface="Arial"/>
              </a:rPr>
              <a:t>Mitigations:</a:t>
            </a:r>
          </a:p>
          <a:p>
            <a:pPr lvl="1">
              <a:buFont typeface="Arial,Sans-Serif"/>
              <a:buChar char="•"/>
            </a:pPr>
            <a:r>
              <a:rPr lang="en-US" dirty="0">
                <a:cs typeface="Arial"/>
              </a:rPr>
              <a:t>Ask yourself – do I need this app? Can I use the web version? (Facebook app vs. browser)</a:t>
            </a:r>
          </a:p>
          <a:p>
            <a:pPr lvl="1">
              <a:buFont typeface="Arial,Sans-Serif"/>
              <a:buChar char="•"/>
            </a:pPr>
            <a:r>
              <a:rPr lang="en-US" dirty="0">
                <a:cs typeface="Arial"/>
              </a:rPr>
              <a:t>Minimize the ones you do have and regularly delete old ones</a:t>
            </a:r>
          </a:p>
          <a:p>
            <a:pPr lvl="1">
              <a:buFont typeface="Arial,Sans-Serif"/>
              <a:buChar char="•"/>
            </a:pPr>
            <a:r>
              <a:rPr lang="en-US" dirty="0">
                <a:cs typeface="Arial"/>
              </a:rPr>
              <a:t>Look up the app you are downloading, read reviews when possible</a:t>
            </a:r>
          </a:p>
          <a:p>
            <a:pPr lvl="1">
              <a:buFont typeface="Arial,Sans-Serif"/>
              <a:buChar char="•"/>
            </a:pPr>
            <a:r>
              <a:rPr lang="en-US" dirty="0">
                <a:cs typeface="Arial"/>
              </a:rPr>
              <a:t>Logout of apps when you aren't using them on your phone</a:t>
            </a:r>
          </a:p>
          <a:p>
            <a:pPr lvl="1">
              <a:buFont typeface="Arial,Sans-Serif"/>
              <a:buChar char="•"/>
            </a:pPr>
            <a:r>
              <a:rPr lang="en-US" dirty="0">
                <a:cs typeface="Arial"/>
              </a:rPr>
              <a:t>Manage permissions closely </a:t>
            </a:r>
          </a:p>
          <a:p>
            <a:pPr lvl="1">
              <a:buFont typeface="Arial,Sans-Serif"/>
              <a:buChar char="•"/>
            </a:pPr>
            <a:r>
              <a:rPr lang="en-US" dirty="0">
                <a:cs typeface="Arial"/>
              </a:rPr>
              <a:t>Avoid using commercial apps for Navy business, even innocuous uses like social gatherings off base. If you do use them, look them up.</a:t>
            </a:r>
          </a:p>
        </p:txBody>
      </p:sp>
      <p:sp>
        <p:nvSpPr>
          <p:cNvPr id="3" name="Title 2">
            <a:extLst>
              <a:ext uri="{FF2B5EF4-FFF2-40B4-BE49-F238E27FC236}">
                <a16:creationId xmlns:a16="http://schemas.microsoft.com/office/drawing/2014/main" id="{4DB7D069-B5C6-0B61-CB30-A484251C48C4}"/>
              </a:ext>
            </a:extLst>
          </p:cNvPr>
          <p:cNvSpPr>
            <a:spLocks noGrp="1"/>
          </p:cNvSpPr>
          <p:nvPr>
            <p:ph type="title"/>
          </p:nvPr>
        </p:nvSpPr>
        <p:spPr>
          <a:xfrm>
            <a:off x="1562100" y="0"/>
            <a:ext cx="6024563" cy="1028700"/>
          </a:xfrm>
        </p:spPr>
        <p:txBody>
          <a:bodyPr/>
          <a:lstStyle/>
          <a:p>
            <a:r>
              <a:rPr lang="en-US" dirty="0">
                <a:cs typeface="Arial"/>
              </a:rPr>
              <a:t>Smartphone Applications</a:t>
            </a:r>
            <a:endParaRPr lang="en-US" dirty="0"/>
          </a:p>
        </p:txBody>
      </p:sp>
    </p:spTree>
    <p:extLst>
      <p:ext uri="{BB962C8B-B14F-4D97-AF65-F5344CB8AC3E}">
        <p14:creationId xmlns:p14="http://schemas.microsoft.com/office/powerpoint/2010/main" val="529671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0453" y="1392382"/>
            <a:ext cx="8884338" cy="5137074"/>
          </a:xfrm>
        </p:spPr>
        <p:txBody>
          <a:bodyPr/>
          <a:lstStyle/>
          <a:p>
            <a:r>
              <a:rPr lang="en-US" dirty="0"/>
              <a:t>Chinese Internet technology company "</a:t>
            </a:r>
            <a:r>
              <a:rPr lang="en-US" dirty="0" err="1"/>
              <a:t>ByteDance</a:t>
            </a:r>
            <a:r>
              <a:rPr lang="en-US" dirty="0"/>
              <a:t>", headquartered in </a:t>
            </a:r>
            <a:r>
              <a:rPr lang="en-US" dirty="0" smtClean="0"/>
              <a:t>Beijing and </a:t>
            </a:r>
            <a:r>
              <a:rPr lang="en-US" dirty="0"/>
              <a:t>boasting 110,000+ employees, rakes in over $50 billion a year from </a:t>
            </a:r>
            <a:r>
              <a:rPr lang="en-US" dirty="0" smtClean="0"/>
              <a:t>its flagship </a:t>
            </a:r>
            <a:r>
              <a:rPr lang="en-US" dirty="0"/>
              <a:t>short-form video application </a:t>
            </a:r>
            <a:r>
              <a:rPr lang="en-US" dirty="0" err="1"/>
              <a:t>TikTok</a:t>
            </a:r>
            <a:r>
              <a:rPr lang="en-US" dirty="0"/>
              <a:t>. </a:t>
            </a:r>
            <a:endParaRPr lang="en-US" dirty="0" smtClean="0"/>
          </a:p>
          <a:p>
            <a:r>
              <a:rPr lang="en-US" dirty="0" smtClean="0"/>
              <a:t>A U.S</a:t>
            </a:r>
            <a:r>
              <a:rPr lang="en-US" dirty="0"/>
              <a:t>. </a:t>
            </a:r>
            <a:r>
              <a:rPr lang="en-US" dirty="0" smtClean="0"/>
              <a:t>based  intelligence </a:t>
            </a:r>
            <a:r>
              <a:rPr lang="en-US" dirty="0"/>
              <a:t>and security strategy company recently offered its findings </a:t>
            </a:r>
            <a:r>
              <a:rPr lang="en-US" dirty="0" smtClean="0"/>
              <a:t>of </a:t>
            </a:r>
            <a:r>
              <a:rPr lang="en-US" dirty="0" err="1" smtClean="0"/>
              <a:t>TikTok</a:t>
            </a:r>
            <a:r>
              <a:rPr lang="en-US" dirty="0"/>
              <a:t>. </a:t>
            </a:r>
            <a:r>
              <a:rPr lang="en-US" dirty="0">
                <a:solidFill>
                  <a:srgbClr val="FF0000"/>
                </a:solidFill>
              </a:rPr>
              <a:t>Their analysis concluded that </a:t>
            </a:r>
            <a:r>
              <a:rPr lang="en-US" dirty="0" err="1">
                <a:solidFill>
                  <a:srgbClr val="FF0000"/>
                </a:solidFill>
              </a:rPr>
              <a:t>TikTok</a:t>
            </a:r>
            <a:r>
              <a:rPr lang="en-US" dirty="0">
                <a:solidFill>
                  <a:srgbClr val="FF0000"/>
                </a:solidFill>
              </a:rPr>
              <a:t> is a military espionage </a:t>
            </a:r>
            <a:r>
              <a:rPr lang="en-US" dirty="0" smtClean="0">
                <a:solidFill>
                  <a:srgbClr val="FF0000"/>
                </a:solidFill>
              </a:rPr>
              <a:t>tool that </a:t>
            </a:r>
            <a:r>
              <a:rPr lang="en-US" dirty="0">
                <a:solidFill>
                  <a:srgbClr val="FF0000"/>
                </a:solidFill>
              </a:rPr>
              <a:t>scrapes exploitable data from a smartphone, to include GPS data, </a:t>
            </a:r>
            <a:r>
              <a:rPr lang="en-US" dirty="0" smtClean="0">
                <a:solidFill>
                  <a:srgbClr val="FF0000"/>
                </a:solidFill>
              </a:rPr>
              <a:t>who you </a:t>
            </a:r>
            <a:r>
              <a:rPr lang="en-US" dirty="0">
                <a:solidFill>
                  <a:srgbClr val="FF0000"/>
                </a:solidFill>
              </a:rPr>
              <a:t>communicate </a:t>
            </a:r>
            <a:r>
              <a:rPr lang="en-US" dirty="0" smtClean="0">
                <a:solidFill>
                  <a:srgbClr val="FF0000"/>
                </a:solidFill>
              </a:rPr>
              <a:t>with, </a:t>
            </a:r>
            <a:r>
              <a:rPr lang="en-US" dirty="0">
                <a:solidFill>
                  <a:srgbClr val="FF0000"/>
                </a:solidFill>
              </a:rPr>
              <a:t>and </a:t>
            </a:r>
            <a:r>
              <a:rPr lang="en-US" dirty="0" smtClean="0">
                <a:solidFill>
                  <a:srgbClr val="FF0000"/>
                </a:solidFill>
              </a:rPr>
              <a:t>logs </a:t>
            </a:r>
            <a:r>
              <a:rPr lang="en-US" dirty="0">
                <a:solidFill>
                  <a:srgbClr val="FF0000"/>
                </a:solidFill>
              </a:rPr>
              <a:t>every keystroke the user enters via </a:t>
            </a:r>
            <a:r>
              <a:rPr lang="en-US" dirty="0" smtClean="0">
                <a:solidFill>
                  <a:srgbClr val="FF0000"/>
                </a:solidFill>
              </a:rPr>
              <a:t>the application</a:t>
            </a:r>
            <a:r>
              <a:rPr lang="en-US" dirty="0">
                <a:solidFill>
                  <a:srgbClr val="FF0000"/>
                </a:solidFill>
              </a:rPr>
              <a:t>.</a:t>
            </a:r>
            <a:r>
              <a:rPr lang="en-US" dirty="0"/>
              <a:t> </a:t>
            </a:r>
            <a:endParaRPr lang="en-US" dirty="0" smtClean="0"/>
          </a:p>
          <a:p>
            <a:r>
              <a:rPr lang="en-US" dirty="0" smtClean="0"/>
              <a:t>All </a:t>
            </a:r>
            <a:r>
              <a:rPr lang="en-US" dirty="0"/>
              <a:t>of that data is transmitted/stored on </a:t>
            </a:r>
            <a:r>
              <a:rPr lang="en-US" dirty="0" err="1"/>
              <a:t>ByteDance's</a:t>
            </a:r>
            <a:r>
              <a:rPr lang="en-US" dirty="0"/>
              <a:t> </a:t>
            </a:r>
            <a:r>
              <a:rPr lang="en-US" dirty="0" smtClean="0"/>
              <a:t>servers (</a:t>
            </a:r>
            <a:r>
              <a:rPr lang="en-US" dirty="0"/>
              <a:t>located in China). </a:t>
            </a:r>
            <a:endParaRPr lang="en-US" dirty="0" smtClean="0"/>
          </a:p>
          <a:p>
            <a:r>
              <a:rPr lang="en-US" dirty="0"/>
              <a:t>A</a:t>
            </a:r>
            <a:r>
              <a:rPr lang="en-US" dirty="0" smtClean="0"/>
              <a:t>nalysis </a:t>
            </a:r>
            <a:r>
              <a:rPr lang="en-US" dirty="0"/>
              <a:t>aligns with comments vocalized by the </a:t>
            </a:r>
            <a:r>
              <a:rPr lang="en-US" dirty="0" smtClean="0"/>
              <a:t>FCC Commissioner in July </a:t>
            </a:r>
            <a:r>
              <a:rPr lang="en-US" dirty="0"/>
              <a:t>2022, who stated that </a:t>
            </a:r>
            <a:r>
              <a:rPr lang="en-US" dirty="0">
                <a:solidFill>
                  <a:srgbClr val="FF0000"/>
                </a:solidFill>
              </a:rPr>
              <a:t>U.S. military personnel </a:t>
            </a:r>
            <a:r>
              <a:rPr lang="en-US" dirty="0" smtClean="0">
                <a:solidFill>
                  <a:srgbClr val="FF0000"/>
                </a:solidFill>
              </a:rPr>
              <a:t>who use </a:t>
            </a:r>
            <a:r>
              <a:rPr lang="en-US" dirty="0" err="1">
                <a:solidFill>
                  <a:srgbClr val="FF0000"/>
                </a:solidFill>
              </a:rPr>
              <a:t>TikTok</a:t>
            </a:r>
            <a:r>
              <a:rPr lang="en-US" dirty="0">
                <a:solidFill>
                  <a:srgbClr val="FF0000"/>
                </a:solidFill>
              </a:rPr>
              <a:t> create a </a:t>
            </a:r>
            <a:r>
              <a:rPr lang="en-US" dirty="0" smtClean="0">
                <a:solidFill>
                  <a:srgbClr val="FF0000"/>
                </a:solidFill>
              </a:rPr>
              <a:t>“national </a:t>
            </a:r>
            <a:r>
              <a:rPr lang="en-US" dirty="0">
                <a:solidFill>
                  <a:srgbClr val="FF0000"/>
                </a:solidFill>
              </a:rPr>
              <a:t>security </a:t>
            </a:r>
            <a:r>
              <a:rPr lang="en-US" dirty="0" smtClean="0">
                <a:solidFill>
                  <a:srgbClr val="FF0000"/>
                </a:solidFill>
              </a:rPr>
              <a:t>risk”. </a:t>
            </a:r>
          </a:p>
          <a:p>
            <a:r>
              <a:rPr lang="en-US" dirty="0" smtClean="0"/>
              <a:t>Further</a:t>
            </a:r>
            <a:r>
              <a:rPr lang="en-US" dirty="0"/>
              <a:t>, </a:t>
            </a:r>
            <a:r>
              <a:rPr lang="en-US" dirty="0">
                <a:solidFill>
                  <a:srgbClr val="FF0000"/>
                </a:solidFill>
              </a:rPr>
              <a:t>Britain's Ministry </a:t>
            </a:r>
            <a:r>
              <a:rPr lang="en-US" dirty="0" smtClean="0">
                <a:solidFill>
                  <a:srgbClr val="FF0000"/>
                </a:solidFill>
              </a:rPr>
              <a:t>of Defense </a:t>
            </a:r>
            <a:r>
              <a:rPr lang="en-US" dirty="0">
                <a:solidFill>
                  <a:srgbClr val="FF0000"/>
                </a:solidFill>
              </a:rPr>
              <a:t>just banned </a:t>
            </a:r>
            <a:r>
              <a:rPr lang="en-US" dirty="0" err="1">
                <a:solidFill>
                  <a:srgbClr val="FF0000"/>
                </a:solidFill>
              </a:rPr>
              <a:t>TikTok</a:t>
            </a:r>
            <a:r>
              <a:rPr lang="en-US" dirty="0">
                <a:solidFill>
                  <a:srgbClr val="FF0000"/>
                </a:solidFill>
              </a:rPr>
              <a:t> from its agency's phones due to </a:t>
            </a:r>
            <a:r>
              <a:rPr lang="en-US" dirty="0" smtClean="0">
                <a:solidFill>
                  <a:srgbClr val="FF0000"/>
                </a:solidFill>
              </a:rPr>
              <a:t>“significant security concerns”.</a:t>
            </a:r>
            <a:endParaRPr lang="en-US" dirty="0">
              <a:solidFill>
                <a:srgbClr val="FF0000"/>
              </a:solidFill>
            </a:endParaRPr>
          </a:p>
          <a:p>
            <a:endParaRPr lang="en-US" dirty="0"/>
          </a:p>
        </p:txBody>
      </p:sp>
      <p:sp>
        <p:nvSpPr>
          <p:cNvPr id="3" name="Title 2"/>
          <p:cNvSpPr>
            <a:spLocks noGrp="1"/>
          </p:cNvSpPr>
          <p:nvPr>
            <p:ph type="title"/>
          </p:nvPr>
        </p:nvSpPr>
        <p:spPr>
          <a:xfrm>
            <a:off x="1562100" y="0"/>
            <a:ext cx="6024563" cy="1028700"/>
          </a:xfrm>
        </p:spPr>
        <p:txBody>
          <a:bodyPr/>
          <a:lstStyle/>
          <a:p>
            <a:r>
              <a:rPr lang="en-US" dirty="0" smtClean="0"/>
              <a:t>TIKTOK</a:t>
            </a:r>
            <a:endParaRPr lang="en-US" dirty="0"/>
          </a:p>
        </p:txBody>
      </p:sp>
    </p:spTree>
    <p:extLst>
      <p:ext uri="{BB962C8B-B14F-4D97-AF65-F5344CB8AC3E}">
        <p14:creationId xmlns:p14="http://schemas.microsoft.com/office/powerpoint/2010/main" val="7257005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BB118E-309B-3713-C648-DFFF4252C341}"/>
              </a:ext>
            </a:extLst>
          </p:cNvPr>
          <p:cNvSpPr>
            <a:spLocks noGrp="1"/>
          </p:cNvSpPr>
          <p:nvPr>
            <p:ph idx="1"/>
          </p:nvPr>
        </p:nvSpPr>
        <p:spPr/>
        <p:txBody>
          <a:bodyPr/>
          <a:lstStyle/>
          <a:p>
            <a:r>
              <a:rPr lang="en-US" dirty="0" smtClean="0">
                <a:cs typeface="Arial"/>
              </a:rPr>
              <a:t>Adversary able to …</a:t>
            </a:r>
          </a:p>
          <a:p>
            <a:pPr lvl="1"/>
            <a:r>
              <a:rPr lang="en-US" sz="1800" dirty="0" smtClean="0">
                <a:cs typeface="Arial"/>
              </a:rPr>
              <a:t>Predict future movements</a:t>
            </a:r>
          </a:p>
          <a:p>
            <a:pPr lvl="1"/>
            <a:r>
              <a:rPr lang="en-US" sz="1800" dirty="0" smtClean="0">
                <a:cs typeface="Arial"/>
              </a:rPr>
              <a:t>Unmask capabilities and intentions of activities</a:t>
            </a:r>
          </a:p>
          <a:p>
            <a:pPr lvl="1"/>
            <a:r>
              <a:rPr lang="en-US" sz="1800" dirty="0" smtClean="0">
                <a:cs typeface="Arial"/>
              </a:rPr>
              <a:t>Target key individuals or groups to disrupt missions (financial disruption, insider threat recruitment, </a:t>
            </a:r>
            <a:r>
              <a:rPr lang="en-US" sz="1800" dirty="0" err="1" smtClean="0">
                <a:cs typeface="Arial"/>
              </a:rPr>
              <a:t>etc</a:t>
            </a:r>
            <a:r>
              <a:rPr lang="en-US" sz="1800" dirty="0" smtClean="0">
                <a:cs typeface="Arial"/>
              </a:rPr>
              <a:t>)</a:t>
            </a:r>
          </a:p>
          <a:p>
            <a:pPr lvl="1"/>
            <a:endParaRPr lang="en-US" dirty="0">
              <a:cs typeface="Arial"/>
            </a:endParaRPr>
          </a:p>
        </p:txBody>
      </p:sp>
      <p:sp>
        <p:nvSpPr>
          <p:cNvPr id="3" name="Title 2">
            <a:extLst>
              <a:ext uri="{FF2B5EF4-FFF2-40B4-BE49-F238E27FC236}">
                <a16:creationId xmlns:a16="http://schemas.microsoft.com/office/drawing/2014/main" id="{8912399B-FE74-1E7E-3B5C-13CAA1E5F04C}"/>
              </a:ext>
            </a:extLst>
          </p:cNvPr>
          <p:cNvSpPr>
            <a:spLocks noGrp="1"/>
          </p:cNvSpPr>
          <p:nvPr>
            <p:ph type="title"/>
          </p:nvPr>
        </p:nvSpPr>
        <p:spPr>
          <a:xfrm>
            <a:off x="1562100" y="0"/>
            <a:ext cx="6024563" cy="1028700"/>
          </a:xfrm>
        </p:spPr>
        <p:txBody>
          <a:bodyPr/>
          <a:lstStyle/>
          <a:p>
            <a:r>
              <a:rPr lang="en-US" dirty="0" smtClean="0">
                <a:cs typeface="Arial"/>
              </a:rPr>
              <a:t>Operational Impact</a:t>
            </a:r>
            <a:endParaRPr lang="en-US" dirty="0">
              <a:cs typeface="Arial"/>
            </a:endParaRPr>
          </a:p>
        </p:txBody>
      </p:sp>
    </p:spTree>
    <p:extLst>
      <p:ext uri="{BB962C8B-B14F-4D97-AF65-F5344CB8AC3E}">
        <p14:creationId xmlns:p14="http://schemas.microsoft.com/office/powerpoint/2010/main" val="812524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C854D2-3E42-07B4-AA16-3ABAA7E759BE}"/>
              </a:ext>
            </a:extLst>
          </p:cNvPr>
          <p:cNvSpPr>
            <a:spLocks noGrp="1"/>
          </p:cNvSpPr>
          <p:nvPr>
            <p:ph idx="1"/>
          </p:nvPr>
        </p:nvSpPr>
        <p:spPr/>
        <p:txBody>
          <a:bodyPr/>
          <a:lstStyle/>
          <a:p>
            <a:r>
              <a:rPr lang="en-US" dirty="0">
                <a:cs typeface="Arial"/>
              </a:rPr>
              <a:t>In the modern digital environment, it is impossible to avoid all commercial tracking – but prioritization can help guide mitigation strategies. </a:t>
            </a:r>
          </a:p>
          <a:p>
            <a:r>
              <a:rPr lang="en-US" dirty="0" smtClean="0">
                <a:cs typeface="Arial"/>
              </a:rPr>
              <a:t>Use </a:t>
            </a:r>
            <a:r>
              <a:rPr lang="en-US" dirty="0">
                <a:cs typeface="Arial"/>
              </a:rPr>
              <a:t>the OPSEC process to determine the </a:t>
            </a:r>
            <a:r>
              <a:rPr lang="en-US" dirty="0" smtClean="0">
                <a:cs typeface="Arial"/>
              </a:rPr>
              <a:t>risk </a:t>
            </a:r>
            <a:r>
              <a:rPr lang="en-US" dirty="0">
                <a:cs typeface="Arial"/>
              </a:rPr>
              <a:t>of UTS for your command's critical information list. </a:t>
            </a:r>
          </a:p>
          <a:p>
            <a:r>
              <a:rPr lang="en-US" dirty="0" smtClean="0">
                <a:cs typeface="Arial"/>
              </a:rPr>
              <a:t>Take </a:t>
            </a:r>
            <a:r>
              <a:rPr lang="en-US" dirty="0">
                <a:cs typeface="Arial"/>
              </a:rPr>
              <a:t>a moment to consider the adversary's perspective. </a:t>
            </a:r>
          </a:p>
          <a:p>
            <a:r>
              <a:rPr lang="en-US" dirty="0" smtClean="0">
                <a:cs typeface="Arial"/>
              </a:rPr>
              <a:t>Education </a:t>
            </a:r>
            <a:r>
              <a:rPr lang="en-US" dirty="0">
                <a:cs typeface="Arial"/>
              </a:rPr>
              <a:t>remains the most important aspect of this problem – if </a:t>
            </a:r>
            <a:r>
              <a:rPr lang="en-US" dirty="0" smtClean="0">
                <a:cs typeface="Arial"/>
              </a:rPr>
              <a:t>Sailors </a:t>
            </a:r>
            <a:r>
              <a:rPr lang="en-US" dirty="0">
                <a:cs typeface="Arial"/>
              </a:rPr>
              <a:t>don't understand the problem – they can't be part of the solution. </a:t>
            </a:r>
          </a:p>
          <a:p>
            <a:r>
              <a:rPr lang="en-US" dirty="0" smtClean="0">
                <a:cs typeface="Arial"/>
              </a:rPr>
              <a:t>Mitigations </a:t>
            </a:r>
            <a:r>
              <a:rPr lang="en-US" dirty="0">
                <a:cs typeface="Arial"/>
              </a:rPr>
              <a:t>can't be implemented overnight; they need to be planned and executed ahead of time to take effect. </a:t>
            </a:r>
          </a:p>
          <a:p>
            <a:r>
              <a:rPr lang="en-US" dirty="0" smtClean="0">
                <a:cs typeface="Arial"/>
              </a:rPr>
              <a:t>Smartphones </a:t>
            </a:r>
            <a:r>
              <a:rPr lang="en-US" dirty="0">
                <a:cs typeface="Arial"/>
              </a:rPr>
              <a:t>are the biggest challenge to stemming data flow. </a:t>
            </a:r>
          </a:p>
          <a:p>
            <a:r>
              <a:rPr lang="en-US" dirty="0" smtClean="0">
                <a:cs typeface="Arial"/>
              </a:rPr>
              <a:t>Contact </a:t>
            </a:r>
            <a:r>
              <a:rPr lang="en-US" dirty="0">
                <a:cs typeface="Arial"/>
              </a:rPr>
              <a:t>the NOST with detailed questions or specific challenges. </a:t>
            </a:r>
          </a:p>
          <a:p>
            <a:endParaRPr lang="en-US" dirty="0">
              <a:cs typeface="Arial"/>
            </a:endParaRPr>
          </a:p>
        </p:txBody>
      </p:sp>
      <p:sp>
        <p:nvSpPr>
          <p:cNvPr id="3" name="Title 2">
            <a:extLst>
              <a:ext uri="{FF2B5EF4-FFF2-40B4-BE49-F238E27FC236}">
                <a16:creationId xmlns:a16="http://schemas.microsoft.com/office/drawing/2014/main" id="{4E75CCEB-C29F-F0FF-2C31-06924BFE7397}"/>
              </a:ext>
            </a:extLst>
          </p:cNvPr>
          <p:cNvSpPr>
            <a:spLocks noGrp="1"/>
          </p:cNvSpPr>
          <p:nvPr>
            <p:ph type="title"/>
          </p:nvPr>
        </p:nvSpPr>
        <p:spPr>
          <a:xfrm>
            <a:off x="1562100" y="0"/>
            <a:ext cx="6024563" cy="1028700"/>
          </a:xfrm>
        </p:spPr>
        <p:txBody>
          <a:bodyPr/>
          <a:lstStyle/>
          <a:p>
            <a:r>
              <a:rPr lang="en-US" dirty="0">
                <a:cs typeface="Arial"/>
              </a:rPr>
              <a:t>Understanding </a:t>
            </a:r>
            <a:r>
              <a:rPr lang="en-US" dirty="0" smtClean="0">
                <a:cs typeface="Arial"/>
              </a:rPr>
              <a:t>Mitigations</a:t>
            </a:r>
            <a:endParaRPr lang="en-US" dirty="0"/>
          </a:p>
        </p:txBody>
      </p:sp>
    </p:spTree>
    <p:extLst>
      <p:ext uri="{BB962C8B-B14F-4D97-AF65-F5344CB8AC3E}">
        <p14:creationId xmlns:p14="http://schemas.microsoft.com/office/powerpoint/2010/main" val="2674479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BB118E-309B-3713-C648-DFFF4252C341}"/>
              </a:ext>
            </a:extLst>
          </p:cNvPr>
          <p:cNvSpPr>
            <a:spLocks noGrp="1"/>
          </p:cNvSpPr>
          <p:nvPr>
            <p:ph idx="1"/>
          </p:nvPr>
        </p:nvSpPr>
        <p:spPr/>
        <p:txBody>
          <a:bodyPr/>
          <a:lstStyle/>
          <a:p>
            <a:r>
              <a:rPr lang="en-US" dirty="0">
                <a:cs typeface="Arial"/>
              </a:rPr>
              <a:t>Disable AdID or reset regularly on primary smartphone.</a:t>
            </a:r>
          </a:p>
          <a:p>
            <a:r>
              <a:rPr lang="en-US" dirty="0">
                <a:cs typeface="Arial"/>
              </a:rPr>
              <a:t>Use a privacy-oriented browser or use anonymous browsing </a:t>
            </a:r>
          </a:p>
          <a:p>
            <a:r>
              <a:rPr lang="en-US" dirty="0">
                <a:cs typeface="Arial"/>
              </a:rPr>
              <a:t>Delete cookies regularly or use an ad-blocker</a:t>
            </a:r>
          </a:p>
          <a:p>
            <a:r>
              <a:rPr lang="en-US" dirty="0">
                <a:cs typeface="Arial"/>
              </a:rPr>
              <a:t>Consider the use of a VPN </a:t>
            </a:r>
          </a:p>
          <a:p>
            <a:r>
              <a:rPr lang="en-US" dirty="0">
                <a:cs typeface="Arial"/>
              </a:rPr>
              <a:t>Consider the use of encrypted email</a:t>
            </a:r>
          </a:p>
          <a:p>
            <a:r>
              <a:rPr lang="en-US" dirty="0">
                <a:cs typeface="Arial"/>
              </a:rPr>
              <a:t>Avoid using unencrypted or social media provided messaging apps. </a:t>
            </a:r>
          </a:p>
          <a:p>
            <a:r>
              <a:rPr lang="en-US" dirty="0">
                <a:cs typeface="Arial"/>
              </a:rPr>
              <a:t>Consider using encrypted cloud storage instead of services like Google Drive</a:t>
            </a:r>
          </a:p>
          <a:p>
            <a:r>
              <a:rPr lang="en-US" dirty="0">
                <a:cs typeface="Arial"/>
              </a:rPr>
              <a:t>Consider removing social media apps and using the online version via the web browser instead</a:t>
            </a:r>
          </a:p>
          <a:p>
            <a:r>
              <a:rPr lang="en-US" dirty="0">
                <a:cs typeface="Arial"/>
              </a:rPr>
              <a:t>Turn your smartphone off </a:t>
            </a:r>
            <a:r>
              <a:rPr lang="en-US" dirty="0" smtClean="0">
                <a:cs typeface="Arial"/>
              </a:rPr>
              <a:t>and keep it away from sensitive </a:t>
            </a:r>
            <a:r>
              <a:rPr lang="en-US" dirty="0">
                <a:cs typeface="Arial"/>
              </a:rPr>
              <a:t>evolutions or meetings. </a:t>
            </a:r>
          </a:p>
        </p:txBody>
      </p:sp>
      <p:sp>
        <p:nvSpPr>
          <p:cNvPr id="3" name="Title 2">
            <a:extLst>
              <a:ext uri="{FF2B5EF4-FFF2-40B4-BE49-F238E27FC236}">
                <a16:creationId xmlns:a16="http://schemas.microsoft.com/office/drawing/2014/main" id="{8912399B-FE74-1E7E-3B5C-13CAA1E5F04C}"/>
              </a:ext>
            </a:extLst>
          </p:cNvPr>
          <p:cNvSpPr>
            <a:spLocks noGrp="1"/>
          </p:cNvSpPr>
          <p:nvPr>
            <p:ph type="title"/>
          </p:nvPr>
        </p:nvSpPr>
        <p:spPr>
          <a:xfrm>
            <a:off x="1562100" y="0"/>
            <a:ext cx="6024563" cy="1028700"/>
          </a:xfrm>
        </p:spPr>
        <p:txBody>
          <a:bodyPr/>
          <a:lstStyle/>
          <a:p>
            <a:r>
              <a:rPr lang="en-US" dirty="0">
                <a:cs typeface="Arial"/>
              </a:rPr>
              <a:t>UTS Check-up</a:t>
            </a:r>
          </a:p>
        </p:txBody>
      </p:sp>
    </p:spTree>
    <p:extLst>
      <p:ext uri="{BB962C8B-B14F-4D97-AF65-F5344CB8AC3E}">
        <p14:creationId xmlns:p14="http://schemas.microsoft.com/office/powerpoint/2010/main" val="2997862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212" y="5912428"/>
            <a:ext cx="8884338" cy="633846"/>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1"/>
          <p:cNvSpPr>
            <a:spLocks noGrp="1"/>
          </p:cNvSpPr>
          <p:nvPr>
            <p:ph idx="1"/>
          </p:nvPr>
        </p:nvSpPr>
        <p:spPr>
          <a:xfrm>
            <a:off x="132212" y="1288474"/>
            <a:ext cx="8884338" cy="5346746"/>
          </a:xfrm>
          <a:prstGeom prst="rect">
            <a:avLst/>
          </a:prstGeom>
        </p:spPr>
        <p:txBody>
          <a:bodyPr/>
          <a:lstStyle/>
          <a:p>
            <a:pPr marL="228600" lvl="1" indent="-219075">
              <a:buFont typeface="Arial" panose="020B0604020202020204" pitchFamily="34" charset="0"/>
              <a:buChar char="•"/>
            </a:pPr>
            <a:r>
              <a:rPr lang="en-US" sz="1800" b="1" dirty="0"/>
              <a:t>Leaders</a:t>
            </a:r>
          </a:p>
          <a:p>
            <a:pPr marL="685800" lvl="3" indent="-225425"/>
            <a:r>
              <a:rPr lang="en-US" sz="1600" b="1" dirty="0"/>
              <a:t>Communicate expectations </a:t>
            </a:r>
          </a:p>
          <a:p>
            <a:pPr marL="685800" lvl="3" indent="-225425"/>
            <a:r>
              <a:rPr lang="en-US" sz="1600" b="1" dirty="0"/>
              <a:t>Outline policy, making sure teams know what they can and cannot do online</a:t>
            </a:r>
          </a:p>
          <a:p>
            <a:pPr marL="228600" lvl="1" indent="-219075">
              <a:buFont typeface="Arial" panose="020B0604020202020204" pitchFamily="34" charset="0"/>
              <a:buChar char="•"/>
            </a:pPr>
            <a:r>
              <a:rPr lang="en-US" sz="1800" b="1" dirty="0"/>
              <a:t> </a:t>
            </a:r>
            <a:r>
              <a:rPr lang="en-US" sz="1800" b="1" dirty="0" smtClean="0"/>
              <a:t>Sailors</a:t>
            </a:r>
            <a:r>
              <a:rPr lang="en-US" sz="1800" dirty="0"/>
              <a:t> </a:t>
            </a:r>
            <a:r>
              <a:rPr lang="en-US" sz="1800" dirty="0" smtClean="0"/>
              <a:t>and Navy</a:t>
            </a:r>
            <a:r>
              <a:rPr lang="en-US" sz="1800" b="1" dirty="0" smtClean="0"/>
              <a:t> Civilians</a:t>
            </a:r>
            <a:endParaRPr lang="en-US" sz="1800" b="1" dirty="0"/>
          </a:p>
          <a:p>
            <a:pPr marL="685800" lvl="3" indent="-225425"/>
            <a:r>
              <a:rPr lang="en-US" sz="1600" b="1" dirty="0"/>
              <a:t>Consider what messages are being </a:t>
            </a:r>
            <a:r>
              <a:rPr lang="en-US" sz="1600" b="1" dirty="0" smtClean="0"/>
              <a:t>communicated, by what means they are communicated, </a:t>
            </a:r>
            <a:r>
              <a:rPr lang="en-US" sz="1600" b="1" dirty="0"/>
              <a:t>and how they may be received</a:t>
            </a:r>
          </a:p>
          <a:p>
            <a:pPr marL="685800" lvl="3" indent="-225425"/>
            <a:r>
              <a:rPr lang="en-US" sz="1600" b="1" dirty="0"/>
              <a:t>Do not create or share content that is inconsistent with Navy values or standards of </a:t>
            </a:r>
            <a:r>
              <a:rPr lang="en-US" sz="1600" b="1" dirty="0" smtClean="0"/>
              <a:t>conduct: </a:t>
            </a:r>
            <a:r>
              <a:rPr lang="en-US" sz="1600" b="1" dirty="0"/>
              <a:t>Protect unclassified, critical information</a:t>
            </a:r>
          </a:p>
          <a:p>
            <a:pPr marL="685800" lvl="3" indent="-225425"/>
            <a:r>
              <a:rPr lang="en-US" sz="1600" b="1" dirty="0" smtClean="0"/>
              <a:t>Understand that all your digital activities are being tracked and sold by third parties</a:t>
            </a:r>
          </a:p>
          <a:p>
            <a:pPr marL="685800" lvl="3" indent="-225425"/>
            <a:r>
              <a:rPr lang="en-US" sz="1600" b="1" dirty="0" smtClean="0"/>
              <a:t>Disable geolocation services, apps and devices while in operational areas</a:t>
            </a:r>
          </a:p>
          <a:p>
            <a:pPr marL="685800" lvl="3" indent="-225425"/>
            <a:r>
              <a:rPr lang="en-US" sz="1600" b="1" dirty="0" smtClean="0"/>
              <a:t>Avoid using commercial apps for Navy Business</a:t>
            </a:r>
          </a:p>
          <a:p>
            <a:pPr marL="228600" lvl="1" indent="-219075">
              <a:buFont typeface="Arial" panose="020B0604020202020204" pitchFamily="34" charset="0"/>
              <a:buChar char="•"/>
            </a:pPr>
            <a:r>
              <a:rPr lang="en-US" sz="1800" b="1" dirty="0" smtClean="0"/>
              <a:t>Operations </a:t>
            </a:r>
            <a:r>
              <a:rPr lang="en-US" sz="1800" b="1" dirty="0"/>
              <a:t>Security (OPSEC</a:t>
            </a:r>
            <a:r>
              <a:rPr lang="en-US" sz="1800" b="1" dirty="0" smtClean="0"/>
              <a:t>) Officers</a:t>
            </a:r>
            <a:endParaRPr lang="en-US" sz="1800" b="1" dirty="0"/>
          </a:p>
          <a:p>
            <a:pPr lvl="1"/>
            <a:r>
              <a:rPr lang="en-US" dirty="0" smtClean="0"/>
              <a:t>Ensure </a:t>
            </a:r>
            <a:r>
              <a:rPr lang="en-US" dirty="0"/>
              <a:t>everyone upholds OPSEC online just as much as you do </a:t>
            </a:r>
            <a:r>
              <a:rPr lang="en-US" dirty="0" smtClean="0"/>
              <a:t>offline</a:t>
            </a:r>
          </a:p>
          <a:p>
            <a:pPr marL="457200" lvl="1" indent="0" algn="ctr">
              <a:buNone/>
            </a:pPr>
            <a:r>
              <a:rPr lang="en-US" sz="3200" dirty="0" smtClean="0"/>
              <a:t>Bottom Line: Think before you use </a:t>
            </a:r>
          </a:p>
          <a:p>
            <a:pPr marL="457200" lvl="1" indent="-457200" algn="ctr">
              <a:buNone/>
            </a:pPr>
            <a:r>
              <a:rPr lang="en-US" dirty="0" smtClean="0">
                <a:solidFill>
                  <a:srgbClr val="FF0000"/>
                </a:solidFill>
              </a:rPr>
              <a:t>How can the information I release affect the Navy, the command, my loved ones, </a:t>
            </a:r>
          </a:p>
          <a:p>
            <a:pPr marL="457200" lvl="1" indent="-457200" algn="ctr">
              <a:buNone/>
            </a:pPr>
            <a:r>
              <a:rPr lang="en-US" dirty="0" smtClean="0">
                <a:solidFill>
                  <a:srgbClr val="FF0000"/>
                </a:solidFill>
              </a:rPr>
              <a:t>myself, and my family!</a:t>
            </a:r>
            <a:endParaRPr lang="en-US" dirty="0">
              <a:solidFill>
                <a:srgbClr val="FF0000"/>
              </a:solidFill>
            </a:endParaRPr>
          </a:p>
          <a:p>
            <a:endParaRPr lang="en-US" dirty="0"/>
          </a:p>
          <a:p>
            <a:endParaRPr lang="en-US" dirty="0"/>
          </a:p>
          <a:p>
            <a:endParaRPr lang="en-US" dirty="0"/>
          </a:p>
          <a:p>
            <a:endParaRPr lang="en-US" dirty="0"/>
          </a:p>
          <a:p>
            <a:endParaRPr lang="en-US" dirty="0"/>
          </a:p>
          <a:p>
            <a:endParaRPr lang="en-US" dirty="0"/>
          </a:p>
          <a:p>
            <a:endParaRPr lang="en-US" dirty="0"/>
          </a:p>
          <a:p>
            <a:pPr marL="9525" lvl="1" indent="0">
              <a:buNone/>
            </a:pPr>
            <a:endParaRPr lang="en-US" dirty="0"/>
          </a:p>
          <a:p>
            <a:pPr marL="9525" lvl="1" indent="0">
              <a:buNone/>
            </a:pPr>
            <a:endParaRPr lang="en-US" dirty="0"/>
          </a:p>
          <a:p>
            <a:endParaRPr lang="en-US" dirty="0"/>
          </a:p>
        </p:txBody>
      </p:sp>
      <p:sp>
        <p:nvSpPr>
          <p:cNvPr id="4" name="Title 3"/>
          <p:cNvSpPr>
            <a:spLocks noGrp="1"/>
          </p:cNvSpPr>
          <p:nvPr>
            <p:ph type="title"/>
          </p:nvPr>
        </p:nvSpPr>
        <p:spPr>
          <a:xfrm>
            <a:off x="1562100" y="0"/>
            <a:ext cx="6024563" cy="1028700"/>
          </a:xfrm>
        </p:spPr>
        <p:txBody>
          <a:bodyPr/>
          <a:lstStyle/>
          <a:p>
            <a:r>
              <a:rPr lang="en-US" dirty="0" smtClean="0">
                <a:solidFill>
                  <a:srgbClr val="000000"/>
                </a:solidFill>
              </a:rPr>
              <a:t>OPSEC in the Digital World Summary – One Navy </a:t>
            </a:r>
            <a:r>
              <a:rPr lang="en-US" dirty="0">
                <a:solidFill>
                  <a:srgbClr val="000000"/>
                </a:solidFill>
              </a:rPr>
              <a:t>Team</a:t>
            </a:r>
            <a:endParaRPr lang="en-US" sz="2000" dirty="0"/>
          </a:p>
        </p:txBody>
      </p:sp>
    </p:spTree>
    <p:extLst>
      <p:ext uri="{BB962C8B-B14F-4D97-AF65-F5344CB8AC3E}">
        <p14:creationId xmlns:p14="http://schemas.microsoft.com/office/powerpoint/2010/main" val="22274173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1B3FAC-5317-4468-B687-5A3954877E19}"/>
              </a:ext>
            </a:extLst>
          </p:cNvPr>
          <p:cNvSpPr>
            <a:spLocks noGrp="1"/>
          </p:cNvSpPr>
          <p:nvPr>
            <p:ph idx="1"/>
          </p:nvPr>
        </p:nvSpPr>
        <p:spPr/>
        <p:txBody>
          <a:bodyPr/>
          <a:lstStyle/>
          <a:p>
            <a:r>
              <a:rPr lang="en-US" dirty="0" smtClean="0"/>
              <a:t>Department </a:t>
            </a:r>
            <a:r>
              <a:rPr lang="en-US" dirty="0"/>
              <a:t>of Defense Instruction (</a:t>
            </a:r>
            <a:r>
              <a:rPr lang="en-US" dirty="0" err="1"/>
              <a:t>DoDI</a:t>
            </a:r>
            <a:r>
              <a:rPr lang="en-US" dirty="0"/>
              <a:t>) </a:t>
            </a:r>
            <a:r>
              <a:rPr lang="en-US" dirty="0" smtClean="0"/>
              <a:t>8170.01, 2 January 2019, Online </a:t>
            </a:r>
            <a:r>
              <a:rPr lang="en-US" dirty="0"/>
              <a:t>I</a:t>
            </a:r>
            <a:r>
              <a:rPr lang="en-US" dirty="0" smtClean="0"/>
              <a:t>nformation </a:t>
            </a:r>
            <a:r>
              <a:rPr lang="en-US" dirty="0"/>
              <a:t>M</a:t>
            </a:r>
            <a:r>
              <a:rPr lang="en-US" dirty="0" smtClean="0"/>
              <a:t>anagement and Electronic Messaging</a:t>
            </a:r>
            <a:endParaRPr lang="en-US" dirty="0"/>
          </a:p>
          <a:p>
            <a:r>
              <a:rPr lang="en-US" dirty="0"/>
              <a:t>SECNAVINST </a:t>
            </a:r>
            <a:r>
              <a:rPr lang="en-US" dirty="0" smtClean="0"/>
              <a:t>3070.2A, 9 May 2019, Operations Security</a:t>
            </a:r>
          </a:p>
          <a:p>
            <a:r>
              <a:rPr lang="en-US" dirty="0" smtClean="0"/>
              <a:t>NTTP 3-13.3, December 2022, Operations Security</a:t>
            </a:r>
            <a:endParaRPr lang="en-US" dirty="0"/>
          </a:p>
          <a:p>
            <a:r>
              <a:rPr lang="en-US" dirty="0"/>
              <a:t>SECNAVINST </a:t>
            </a:r>
            <a:r>
              <a:rPr lang="en-US" dirty="0" smtClean="0"/>
              <a:t>5720.44C W/CH-2</a:t>
            </a:r>
            <a:r>
              <a:rPr lang="en-US" dirty="0"/>
              <a:t>, 21 February 2012, </a:t>
            </a:r>
            <a:r>
              <a:rPr lang="en-US" dirty="0" smtClean="0"/>
              <a:t>DON Public Affairs Policy and Regulations </a:t>
            </a:r>
            <a:endParaRPr lang="en-US" dirty="0"/>
          </a:p>
          <a:p>
            <a:r>
              <a:rPr lang="en-US" dirty="0"/>
              <a:t>Navy </a:t>
            </a:r>
            <a:r>
              <a:rPr lang="en-US" dirty="0" smtClean="0"/>
              <a:t>Social </a:t>
            </a:r>
            <a:r>
              <a:rPr lang="en-US" dirty="0"/>
              <a:t>Media </a:t>
            </a:r>
            <a:r>
              <a:rPr lang="en-US" dirty="0" smtClean="0"/>
              <a:t>Handbook (2023)</a:t>
            </a:r>
          </a:p>
          <a:p>
            <a:r>
              <a:rPr lang="en-US" dirty="0" smtClean="0"/>
              <a:t>Department of Defense Memo 30 Jan 2019, Use of Geolocation-Capable Devices, Applications and Services</a:t>
            </a:r>
          </a:p>
          <a:p>
            <a:pPr lvl="6"/>
            <a:endParaRPr lang="en-US" dirty="0"/>
          </a:p>
          <a:p>
            <a:pPr marL="0" indent="0">
              <a:buNone/>
            </a:pPr>
            <a:endParaRPr lang="en-US" dirty="0"/>
          </a:p>
        </p:txBody>
      </p:sp>
      <p:sp>
        <p:nvSpPr>
          <p:cNvPr id="3" name="Title 2">
            <a:extLst>
              <a:ext uri="{FF2B5EF4-FFF2-40B4-BE49-F238E27FC236}">
                <a16:creationId xmlns:a16="http://schemas.microsoft.com/office/drawing/2014/main" id="{EFFE2B63-4AC0-4410-B093-7CDF49C3702A}"/>
              </a:ext>
            </a:extLst>
          </p:cNvPr>
          <p:cNvSpPr>
            <a:spLocks noGrp="1"/>
          </p:cNvSpPr>
          <p:nvPr>
            <p:ph type="title"/>
          </p:nvPr>
        </p:nvSpPr>
        <p:spPr>
          <a:xfrm>
            <a:off x="1562100" y="0"/>
            <a:ext cx="6024563" cy="1028700"/>
          </a:xfrm>
        </p:spPr>
        <p:txBody>
          <a:bodyPr/>
          <a:lstStyle/>
          <a:p>
            <a:r>
              <a:rPr lang="en-US" dirty="0"/>
              <a:t>References</a:t>
            </a:r>
          </a:p>
        </p:txBody>
      </p:sp>
    </p:spTree>
    <p:extLst>
      <p:ext uri="{BB962C8B-B14F-4D97-AF65-F5344CB8AC3E}">
        <p14:creationId xmlns:p14="http://schemas.microsoft.com/office/powerpoint/2010/main" val="3397403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860707" y="2066543"/>
            <a:ext cx="1933940" cy="1921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62100" y="0"/>
            <a:ext cx="6024563" cy="1028700"/>
          </a:xfrm>
        </p:spPr>
        <p:txBody>
          <a:bodyPr/>
          <a:lstStyle/>
          <a:p>
            <a:r>
              <a:rPr lang="en-US" dirty="0" smtClean="0"/>
              <a:t>Contact Information</a:t>
            </a:r>
            <a:endParaRPr lang="en-US" dirty="0"/>
          </a:p>
        </p:txBody>
      </p:sp>
      <p:pic>
        <p:nvPicPr>
          <p:cNvPr id="35" name="Content Placeholder 2"/>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353571" y="2063122"/>
            <a:ext cx="1933941" cy="1933941"/>
          </a:xfrm>
        </p:spPr>
      </p:pic>
      <p:sp>
        <p:nvSpPr>
          <p:cNvPr id="36" name="Content Placeholder 3"/>
          <p:cNvSpPr>
            <a:spLocks noGrp="1"/>
          </p:cNvSpPr>
          <p:nvPr>
            <p:ph sz="half" idx="2"/>
          </p:nvPr>
        </p:nvSpPr>
        <p:spPr>
          <a:xfrm>
            <a:off x="5742432" y="4035552"/>
            <a:ext cx="3148953" cy="1441704"/>
          </a:xfrm>
        </p:spPr>
        <p:txBody>
          <a:bodyPr/>
          <a:lstStyle/>
          <a:p>
            <a:pPr marL="0" indent="0" algn="ctr">
              <a:buNone/>
            </a:pPr>
            <a:r>
              <a:rPr lang="en-US" sz="1000" dirty="0" smtClean="0"/>
              <a:t>NAVY_OPSEC@us.navy.mil</a:t>
            </a:r>
          </a:p>
          <a:p>
            <a:pPr marL="0" indent="0" algn="ctr">
              <a:buNone/>
            </a:pPr>
            <a:r>
              <a:rPr lang="en-US" sz="1000" dirty="0" smtClean="0"/>
              <a:t>757-203-3656</a:t>
            </a:r>
          </a:p>
          <a:p>
            <a:pPr marL="0" indent="0" algn="ctr">
              <a:buNone/>
            </a:pPr>
            <a:r>
              <a:rPr lang="en-US" sz="1000" dirty="0" smtClean="0"/>
              <a:t>NAVAL INFORMATION FORCES</a:t>
            </a:r>
          </a:p>
          <a:p>
            <a:pPr marL="0" indent="0" algn="ctr">
              <a:buNone/>
            </a:pPr>
            <a:r>
              <a:rPr lang="en-US" sz="1000" dirty="0" smtClean="0"/>
              <a:t>ATTN: NAVAL OPSEC SUPPORT TEAM</a:t>
            </a:r>
          </a:p>
          <a:p>
            <a:pPr marL="0" indent="0" algn="ctr">
              <a:buNone/>
            </a:pPr>
            <a:r>
              <a:rPr lang="en-US" sz="1000" dirty="0" smtClean="0"/>
              <a:t>115 LAKE VIEW PARKWAY</a:t>
            </a:r>
          </a:p>
          <a:p>
            <a:pPr marL="0" indent="0" algn="ctr">
              <a:buNone/>
            </a:pPr>
            <a:r>
              <a:rPr lang="en-US" sz="1000" dirty="0" smtClean="0"/>
              <a:t>SUFFOLK, VIRGINIA 23435</a:t>
            </a:r>
            <a:endParaRPr lang="en-US" sz="1000" dirty="0"/>
          </a:p>
        </p:txBody>
      </p:sp>
      <p:sp>
        <p:nvSpPr>
          <p:cNvPr id="19" name="Content Placeholder 3"/>
          <p:cNvSpPr txBox="1">
            <a:spLocks/>
          </p:cNvSpPr>
          <p:nvPr/>
        </p:nvSpPr>
        <p:spPr bwMode="auto">
          <a:xfrm>
            <a:off x="203847" y="4038974"/>
            <a:ext cx="3148953" cy="1441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1775" indent="-231775" algn="l" rtl="0" eaLnBrk="0" fontAlgn="base" hangingPunct="0">
              <a:spcBef>
                <a:spcPct val="20000"/>
              </a:spcBef>
              <a:spcAft>
                <a:spcPct val="0"/>
              </a:spcAft>
              <a:buChar char="•"/>
              <a:defRPr sz="2800"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2400" b="1">
                <a:solidFill>
                  <a:schemeClr val="tx1"/>
                </a:solidFill>
                <a:latin typeface="+mn-lt"/>
                <a:cs typeface="+mn-cs"/>
              </a:defRPr>
            </a:lvl2pPr>
            <a:lvl3pPr marL="1143000" indent="-228600" algn="l" rtl="0" eaLnBrk="0" fontAlgn="base" hangingPunct="0">
              <a:spcBef>
                <a:spcPct val="20000"/>
              </a:spcBef>
              <a:spcAft>
                <a:spcPct val="0"/>
              </a:spcAft>
              <a:buChar char="•"/>
              <a:defRPr sz="2000" b="1">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0" indent="0" algn="ctr">
              <a:buFontTx/>
              <a:buNone/>
            </a:pPr>
            <a:r>
              <a:rPr lang="en-US" sz="1000" kern="0" dirty="0" smtClean="0"/>
              <a:t>Your Command OPSEC Program Manager information here.</a:t>
            </a:r>
          </a:p>
        </p:txBody>
      </p:sp>
      <p:sp>
        <p:nvSpPr>
          <p:cNvPr id="4" name="TextBox 3"/>
          <p:cNvSpPr txBox="1"/>
          <p:nvPr/>
        </p:nvSpPr>
        <p:spPr>
          <a:xfrm>
            <a:off x="931181" y="2793916"/>
            <a:ext cx="1781540" cy="369332"/>
          </a:xfrm>
          <a:prstGeom prst="rect">
            <a:avLst/>
          </a:prstGeom>
          <a:noFill/>
        </p:spPr>
        <p:txBody>
          <a:bodyPr wrap="square" rtlCol="0">
            <a:spAutoFit/>
          </a:bodyPr>
          <a:lstStyle/>
          <a:p>
            <a:pPr algn="ctr"/>
            <a:r>
              <a:rPr lang="en-US" dirty="0" smtClean="0"/>
              <a:t>Your Logo here</a:t>
            </a:r>
            <a:endParaRPr lang="en-US" dirty="0"/>
          </a:p>
        </p:txBody>
      </p:sp>
    </p:spTree>
    <p:extLst>
      <p:ext uri="{BB962C8B-B14F-4D97-AF65-F5344CB8AC3E}">
        <p14:creationId xmlns:p14="http://schemas.microsoft.com/office/powerpoint/2010/main" val="2253890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spcAft>
                <a:spcPts val="600"/>
              </a:spcAft>
            </a:pPr>
            <a:r>
              <a:rPr lang="en-US" dirty="0" smtClean="0"/>
              <a:t>The unclassified information </a:t>
            </a:r>
            <a:r>
              <a:rPr lang="en-US" dirty="0" smtClean="0">
                <a:solidFill>
                  <a:srgbClr val="FF0000"/>
                </a:solidFill>
              </a:rPr>
              <a:t>we must protect </a:t>
            </a:r>
            <a:r>
              <a:rPr lang="en-US" dirty="0" smtClean="0"/>
              <a:t>to ensure success and is the same information </a:t>
            </a:r>
            <a:r>
              <a:rPr lang="en-US" dirty="0" smtClean="0">
                <a:solidFill>
                  <a:srgbClr val="FF0000"/>
                </a:solidFill>
              </a:rPr>
              <a:t>the adversary needs </a:t>
            </a:r>
            <a:r>
              <a:rPr lang="en-US" dirty="0" smtClean="0"/>
              <a:t>to prevent our success.</a:t>
            </a:r>
          </a:p>
          <a:p>
            <a:pPr lvl="0">
              <a:spcAft>
                <a:spcPts val="600"/>
              </a:spcAft>
            </a:pPr>
            <a:r>
              <a:rPr lang="en-US" dirty="0" smtClean="0"/>
              <a:t>Critical information will derive from our operational aspects (Presence, Capability, Strength, Intent, Readiness, Timing, Location, Method). </a:t>
            </a:r>
          </a:p>
          <a:p>
            <a:pPr lvl="0">
              <a:spcAft>
                <a:spcPts val="600"/>
              </a:spcAft>
            </a:pPr>
            <a:r>
              <a:rPr lang="en-US" dirty="0" smtClean="0"/>
              <a:t>Not all of the operational aspects of military operations will apply to each and every organization.  </a:t>
            </a:r>
          </a:p>
          <a:p>
            <a:pPr lvl="0">
              <a:spcAft>
                <a:spcPts val="600"/>
              </a:spcAft>
            </a:pPr>
            <a:r>
              <a:rPr lang="en-US" dirty="0" smtClean="0"/>
              <a:t>Per SECNAVINST 3070.2A, the command’s critical information list (CIL) must be discussed during the onboarding process.</a:t>
            </a:r>
          </a:p>
          <a:p>
            <a:pPr lvl="1">
              <a:spcAft>
                <a:spcPts val="600"/>
              </a:spcAft>
            </a:pPr>
            <a:r>
              <a:rPr lang="en-US" dirty="0" smtClean="0"/>
              <a:t>Discuss what is on the CIL</a:t>
            </a:r>
          </a:p>
          <a:p>
            <a:pPr lvl="1">
              <a:spcAft>
                <a:spcPts val="600"/>
              </a:spcAft>
            </a:pPr>
            <a:r>
              <a:rPr lang="en-US" dirty="0" smtClean="0"/>
              <a:t>Provide or show a copy to newly arrived personnel, or</a:t>
            </a:r>
          </a:p>
          <a:p>
            <a:pPr lvl="1">
              <a:spcAft>
                <a:spcPts val="600"/>
              </a:spcAft>
            </a:pPr>
            <a:r>
              <a:rPr lang="en-US" dirty="0" smtClean="0"/>
              <a:t>Let new member know where to locate or find the CIL</a:t>
            </a:r>
          </a:p>
          <a:p>
            <a:pPr lvl="1">
              <a:spcAft>
                <a:spcPts val="600"/>
              </a:spcAft>
            </a:pPr>
            <a:endParaRPr lang="en-US" dirty="0"/>
          </a:p>
          <a:p>
            <a:pPr lvl="0">
              <a:spcAft>
                <a:spcPts val="600"/>
              </a:spcAft>
            </a:pPr>
            <a:endParaRPr lang="en-US" dirty="0" smtClean="0"/>
          </a:p>
          <a:p>
            <a:pPr marL="228600" lvl="1" indent="0">
              <a:buNone/>
            </a:pPr>
            <a:endParaRPr lang="en-US" dirty="0" smtClean="0"/>
          </a:p>
          <a:p>
            <a:endParaRPr lang="en-US" dirty="0"/>
          </a:p>
        </p:txBody>
      </p:sp>
      <p:sp>
        <p:nvSpPr>
          <p:cNvPr id="7" name="Title 1"/>
          <p:cNvSpPr>
            <a:spLocks noGrp="1"/>
          </p:cNvSpPr>
          <p:nvPr>
            <p:ph type="title"/>
          </p:nvPr>
        </p:nvSpPr>
        <p:spPr>
          <a:xfrm>
            <a:off x="1562100" y="0"/>
            <a:ext cx="6024563" cy="1047750"/>
          </a:xfrm>
        </p:spPr>
        <p:txBody>
          <a:bodyPr/>
          <a:lstStyle/>
          <a:p>
            <a:r>
              <a:rPr lang="en-US" dirty="0" smtClean="0"/>
              <a:t>Critical Information</a:t>
            </a:r>
            <a:endParaRPr lang="en-US" dirty="0"/>
          </a:p>
        </p:txBody>
      </p:sp>
      <p:sp>
        <p:nvSpPr>
          <p:cNvPr id="5" name="Subtitle 3"/>
          <p:cNvSpPr txBox="1">
            <a:spLocks/>
          </p:cNvSpPr>
          <p:nvPr/>
        </p:nvSpPr>
        <p:spPr bwMode="auto">
          <a:xfrm>
            <a:off x="915022" y="5394325"/>
            <a:ext cx="7315200" cy="838200"/>
          </a:xfrm>
          <a:prstGeom prst="rect">
            <a:avLst/>
          </a:prstGeom>
          <a:solidFill>
            <a:srgbClr val="FFFF00"/>
          </a:solidFill>
          <a:ln w="28575">
            <a:solidFill>
              <a:schemeClr val="tx1"/>
            </a:solidFill>
            <a:miter lim="800000"/>
            <a:headEnd/>
            <a:tailEnd/>
          </a:ln>
        </p:spPr>
        <p:txBody>
          <a:bodyPr vert="horz" wrap="square" lIns="91440" tIns="45720" rIns="91440" bIns="45720" numCol="1" anchor="ctr" anchorCtr="0" compatLnSpc="1">
            <a:prstTxWarp prst="textNoShape">
              <a:avLst/>
            </a:prstTxWarp>
          </a:bodyPr>
          <a:lst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en-US" sz="1800" kern="0" dirty="0" smtClean="0"/>
              <a:t>Every command member must be familiar with the organizations Critical Information List (CIL) per SECNAVINST</a:t>
            </a:r>
            <a:endParaRPr lang="en-US" sz="1800" kern="0" dirty="0"/>
          </a:p>
        </p:txBody>
      </p:sp>
    </p:spTree>
    <p:extLst>
      <p:ext uri="{BB962C8B-B14F-4D97-AF65-F5344CB8AC3E}">
        <p14:creationId xmlns:p14="http://schemas.microsoft.com/office/powerpoint/2010/main" val="338720593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453" y="1268481"/>
            <a:ext cx="8884338" cy="5194300"/>
          </a:xfrm>
        </p:spPr>
        <p:txBody>
          <a:bodyPr/>
          <a:lstStyle/>
          <a:p>
            <a:r>
              <a:rPr lang="en-US" dirty="0" smtClean="0"/>
              <a:t>By comparison, personal information, although doctrinally not considered “Critical Information”, may lead to your association with the military or military operations, and possibly related </a:t>
            </a:r>
            <a:r>
              <a:rPr lang="en-US" dirty="0"/>
              <a:t>to operational aspects</a:t>
            </a:r>
            <a:endParaRPr lang="en-US" dirty="0" smtClean="0"/>
          </a:p>
          <a:p>
            <a:endParaRPr lang="en-US" dirty="0" smtClean="0"/>
          </a:p>
          <a:p>
            <a:r>
              <a:rPr lang="en-US" dirty="0" smtClean="0"/>
              <a:t>Some examples of unclassified information associated with you and your family, that you may consider protecting include:</a:t>
            </a:r>
          </a:p>
          <a:p>
            <a:pPr lvl="1"/>
            <a:r>
              <a:rPr lang="en-US" dirty="0" smtClean="0"/>
              <a:t>Names, photos and details of you and your children</a:t>
            </a:r>
          </a:p>
          <a:p>
            <a:pPr lvl="1"/>
            <a:r>
              <a:rPr lang="en-US" dirty="0" smtClean="0"/>
              <a:t>Usernames and passwords to all accounts</a:t>
            </a:r>
          </a:p>
          <a:p>
            <a:pPr lvl="1"/>
            <a:r>
              <a:rPr lang="en-US" dirty="0" smtClean="0"/>
              <a:t>Social Security Numbers (always)</a:t>
            </a:r>
          </a:p>
          <a:p>
            <a:pPr lvl="1"/>
            <a:r>
              <a:rPr lang="en-US" dirty="0" smtClean="0"/>
              <a:t>Credit </a:t>
            </a:r>
            <a:r>
              <a:rPr lang="en-US" dirty="0"/>
              <a:t>card/banking </a:t>
            </a:r>
            <a:r>
              <a:rPr lang="en-US" dirty="0" smtClean="0"/>
              <a:t>information (NFCU)</a:t>
            </a:r>
          </a:p>
          <a:p>
            <a:pPr lvl="1"/>
            <a:r>
              <a:rPr lang="en-US" dirty="0" smtClean="0"/>
              <a:t>Significant dates (birthdays, anniversaries)</a:t>
            </a:r>
          </a:p>
          <a:p>
            <a:pPr lvl="1"/>
            <a:r>
              <a:rPr lang="en-US" dirty="0" smtClean="0"/>
              <a:t>Addresses </a:t>
            </a:r>
            <a:r>
              <a:rPr lang="en-US" dirty="0"/>
              <a:t>and phone </a:t>
            </a:r>
            <a:r>
              <a:rPr lang="en-US" dirty="0" smtClean="0"/>
              <a:t>numbers</a:t>
            </a:r>
          </a:p>
          <a:p>
            <a:pPr lvl="1"/>
            <a:r>
              <a:rPr lang="en-US" dirty="0" smtClean="0"/>
              <a:t>Everyday schedules (your routine or predictability)</a:t>
            </a:r>
          </a:p>
          <a:p>
            <a:pPr lvl="1"/>
            <a:r>
              <a:rPr lang="en-US" dirty="0" smtClean="0"/>
              <a:t>Travel itineraries, when you’re away from home</a:t>
            </a:r>
          </a:p>
          <a:p>
            <a:endParaRPr lang="en-US" dirty="0" smtClean="0"/>
          </a:p>
          <a:p>
            <a:r>
              <a:rPr lang="en-US" dirty="0" smtClean="0"/>
              <a:t>Personal information, when divulged and aggregated on the world wide web, could INDICATE your military affiliation and make you VULNERABLE</a:t>
            </a:r>
          </a:p>
          <a:p>
            <a:endParaRPr lang="en-US" dirty="0" smtClean="0"/>
          </a:p>
          <a:p>
            <a:pPr marL="0" indent="0">
              <a:buNone/>
            </a:pPr>
            <a:endParaRPr lang="en-US" dirty="0" smtClean="0"/>
          </a:p>
          <a:p>
            <a:pPr marL="0" indent="0">
              <a:buNone/>
            </a:pPr>
            <a:endParaRPr lang="en-US" dirty="0" smtClean="0"/>
          </a:p>
        </p:txBody>
      </p:sp>
      <p:sp>
        <p:nvSpPr>
          <p:cNvPr id="7" name="Title 1"/>
          <p:cNvSpPr>
            <a:spLocks noGrp="1"/>
          </p:cNvSpPr>
          <p:nvPr>
            <p:ph type="title"/>
          </p:nvPr>
        </p:nvSpPr>
        <p:spPr>
          <a:xfrm>
            <a:off x="1562100" y="-1"/>
            <a:ext cx="6024563" cy="1038225"/>
          </a:xfrm>
        </p:spPr>
        <p:txBody>
          <a:bodyPr/>
          <a:lstStyle/>
          <a:p>
            <a:r>
              <a:rPr lang="en-US" dirty="0" smtClean="0"/>
              <a:t>Personal Information</a:t>
            </a:r>
            <a:endParaRPr lang="en-US" dirty="0"/>
          </a:p>
        </p:txBody>
      </p:sp>
    </p:spTree>
    <p:extLst>
      <p:ext uri="{BB962C8B-B14F-4D97-AF65-F5344CB8AC3E}">
        <p14:creationId xmlns:p14="http://schemas.microsoft.com/office/powerpoint/2010/main" val="4246317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665" y="3548874"/>
            <a:ext cx="2192037" cy="2192037"/>
          </a:xfrm>
          <a:prstGeom prst="rect">
            <a:avLst/>
          </a:prstGeom>
        </p:spPr>
      </p:pic>
      <p:sp>
        <p:nvSpPr>
          <p:cNvPr id="5" name="Content Placeholder 4"/>
          <p:cNvSpPr>
            <a:spLocks noGrp="1"/>
          </p:cNvSpPr>
          <p:nvPr>
            <p:ph idx="1"/>
          </p:nvPr>
        </p:nvSpPr>
        <p:spPr/>
        <p:txBody>
          <a:bodyPr/>
          <a:lstStyle/>
          <a:p>
            <a:r>
              <a:rPr lang="en-US" dirty="0"/>
              <a:t>Weakness an adversary can exploit to gain your information</a:t>
            </a:r>
          </a:p>
          <a:p>
            <a:pPr lvl="1"/>
            <a:r>
              <a:rPr lang="en-US" dirty="0"/>
              <a:t>Vulnerabilities make you susceptible to intelligence / data collection</a:t>
            </a:r>
          </a:p>
          <a:p>
            <a:pPr lvl="1"/>
            <a:r>
              <a:rPr lang="en-US" dirty="0"/>
              <a:t>Poor security and sharing too much information are common, easily exploited vulnerabilities</a:t>
            </a:r>
          </a:p>
          <a:p>
            <a:pPr lvl="1"/>
            <a:r>
              <a:rPr lang="en-US" dirty="0"/>
              <a:t>Social media posts, </a:t>
            </a:r>
            <a:r>
              <a:rPr lang="en-US" dirty="0" smtClean="0"/>
              <a:t>Tweets</a:t>
            </a:r>
            <a:r>
              <a:rPr lang="en-US" dirty="0"/>
              <a:t>, </a:t>
            </a:r>
            <a:r>
              <a:rPr lang="en-US" dirty="0" smtClean="0"/>
              <a:t>Snapchats</a:t>
            </a:r>
            <a:r>
              <a:rPr lang="en-US" dirty="0"/>
              <a:t>, </a:t>
            </a:r>
            <a:r>
              <a:rPr lang="en-US" dirty="0" smtClean="0"/>
              <a:t>YouTube comments </a:t>
            </a:r>
            <a:r>
              <a:rPr lang="en-US" dirty="0"/>
              <a:t>can expose important information to potential adversaries and remains a very common vulnerability </a:t>
            </a:r>
          </a:p>
          <a:p>
            <a:endParaRPr lang="en-US" sz="1600" dirty="0"/>
          </a:p>
        </p:txBody>
      </p:sp>
      <p:sp>
        <p:nvSpPr>
          <p:cNvPr id="4" name="Title 3"/>
          <p:cNvSpPr>
            <a:spLocks noGrp="1"/>
          </p:cNvSpPr>
          <p:nvPr>
            <p:ph type="title"/>
          </p:nvPr>
        </p:nvSpPr>
        <p:spPr>
          <a:xfrm>
            <a:off x="1562100" y="0"/>
            <a:ext cx="6024563" cy="1028700"/>
          </a:xfrm>
        </p:spPr>
        <p:txBody>
          <a:bodyPr/>
          <a:lstStyle/>
          <a:p>
            <a:r>
              <a:rPr lang="en-US" dirty="0"/>
              <a:t>Vulnerability</a:t>
            </a:r>
          </a:p>
        </p:txBody>
      </p:sp>
      <p:pic>
        <p:nvPicPr>
          <p:cNvPr id="7" name="Picture 6" descr="A picture containing electronics, computer&#10;&#10;Description automatically generated">
            <a:extLst>
              <a:ext uri="{FF2B5EF4-FFF2-40B4-BE49-F238E27FC236}">
                <a16:creationId xmlns:a16="http://schemas.microsoft.com/office/drawing/2014/main" id="{7305F109-42DF-4371-B2D2-8F357B4F164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4603280" y="3731161"/>
            <a:ext cx="3169120" cy="2009750"/>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What do you display in your social media profiles?</a:t>
            </a:r>
          </a:p>
          <a:p>
            <a:pPr lvl="1"/>
            <a:r>
              <a:rPr lang="en-US" dirty="0"/>
              <a:t>Your command</a:t>
            </a:r>
          </a:p>
          <a:p>
            <a:pPr lvl="1"/>
            <a:r>
              <a:rPr lang="en-US" dirty="0"/>
              <a:t>Job title</a:t>
            </a:r>
          </a:p>
          <a:p>
            <a:pPr lvl="1"/>
            <a:r>
              <a:rPr lang="en-US" dirty="0" smtClean="0"/>
              <a:t>Designation / rating</a:t>
            </a:r>
            <a:endParaRPr lang="en-US" dirty="0"/>
          </a:p>
          <a:p>
            <a:pPr lvl="1"/>
            <a:r>
              <a:rPr lang="en-US" dirty="0"/>
              <a:t>Past, present or future location</a:t>
            </a:r>
          </a:p>
          <a:p>
            <a:pPr lvl="1"/>
            <a:r>
              <a:rPr lang="en-US" dirty="0"/>
              <a:t>Current or past activities</a:t>
            </a:r>
          </a:p>
          <a:p>
            <a:pPr lvl="1"/>
            <a:r>
              <a:rPr lang="en-US" dirty="0"/>
              <a:t>Associations</a:t>
            </a:r>
          </a:p>
          <a:p>
            <a:pPr lvl="1"/>
            <a:r>
              <a:rPr lang="en-US" dirty="0"/>
              <a:t>Likes and dislikes</a:t>
            </a:r>
          </a:p>
          <a:p>
            <a:pPr lvl="1"/>
            <a:r>
              <a:rPr lang="en-US" dirty="0"/>
              <a:t>Birthday</a:t>
            </a:r>
          </a:p>
          <a:p>
            <a:pPr lvl="1"/>
            <a:r>
              <a:rPr lang="en-US" dirty="0"/>
              <a:t>Favorite pet</a:t>
            </a:r>
          </a:p>
          <a:p>
            <a:pPr lvl="1"/>
            <a:r>
              <a:rPr lang="en-US" dirty="0"/>
              <a:t>Relationships</a:t>
            </a:r>
          </a:p>
          <a:p>
            <a:pPr lvl="1"/>
            <a:r>
              <a:rPr lang="en-US" dirty="0"/>
              <a:t>Loved ones</a:t>
            </a:r>
          </a:p>
          <a:p>
            <a:pPr lvl="1"/>
            <a:r>
              <a:rPr lang="en-US" dirty="0"/>
              <a:t>People you trust</a:t>
            </a:r>
          </a:p>
          <a:p>
            <a:pPr lvl="1"/>
            <a:endParaRPr lang="en-US" dirty="0"/>
          </a:p>
          <a:p>
            <a:pPr marL="285750" lvl="1" indent="-285750">
              <a:buFont typeface="Arial" panose="020B0604020202020204" pitchFamily="34" charset="0"/>
              <a:buChar char="•"/>
            </a:pPr>
            <a:r>
              <a:rPr lang="en-US" sz="1800" dirty="0" smtClean="0"/>
              <a:t>Are any of the above associated with your account </a:t>
            </a:r>
            <a:r>
              <a:rPr lang="en-US" sz="1800" dirty="0"/>
              <a:t>security questions or passwords? </a:t>
            </a:r>
            <a:r>
              <a:rPr lang="en-US" sz="1800" dirty="0" smtClean="0"/>
              <a:t> Does </a:t>
            </a:r>
            <a:r>
              <a:rPr lang="en-US" sz="1800" dirty="0"/>
              <a:t>it pose a risk?</a:t>
            </a:r>
          </a:p>
        </p:txBody>
      </p:sp>
      <p:sp>
        <p:nvSpPr>
          <p:cNvPr id="2" name="Title 1"/>
          <p:cNvSpPr>
            <a:spLocks noGrp="1"/>
          </p:cNvSpPr>
          <p:nvPr>
            <p:ph type="title"/>
          </p:nvPr>
        </p:nvSpPr>
        <p:spPr>
          <a:xfrm>
            <a:off x="1562100" y="-1"/>
            <a:ext cx="6024563" cy="1041991"/>
          </a:xfrm>
        </p:spPr>
        <p:txBody>
          <a:bodyPr/>
          <a:lstStyle/>
          <a:p>
            <a:r>
              <a:rPr lang="en-US" dirty="0" smtClean="0"/>
              <a:t>Your Social Media Profile</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03229" y="2337712"/>
            <a:ext cx="3600799" cy="2399932"/>
          </a:xfrm>
          <a:prstGeom prst="rect">
            <a:avLst/>
          </a:prstGeom>
        </p:spPr>
      </p:pic>
    </p:spTree>
    <p:extLst>
      <p:ext uri="{BB962C8B-B14F-4D97-AF65-F5344CB8AC3E}">
        <p14:creationId xmlns:p14="http://schemas.microsoft.com/office/powerpoint/2010/main" val="921353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idx="1"/>
          </p:nvPr>
        </p:nvSpPr>
        <p:spPr/>
        <p:txBody>
          <a:bodyPr/>
          <a:lstStyle/>
          <a:p>
            <a:pPr>
              <a:spcBef>
                <a:spcPct val="30000"/>
              </a:spcBef>
              <a:buFont typeface="Arial" panose="020B0604020202020204" pitchFamily="34" charset="0"/>
              <a:buChar char="•"/>
              <a:defRPr/>
            </a:pPr>
            <a:r>
              <a:rPr lang="en-US" dirty="0" smtClean="0"/>
              <a:t>Social Media allows </a:t>
            </a:r>
            <a:r>
              <a:rPr lang="en-US" dirty="0"/>
              <a:t>people to network, interact and collaborate to share information, data and ideas without geographic boundaries.</a:t>
            </a:r>
          </a:p>
          <a:p>
            <a:pPr marR="0" lvl="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i="0" u="none" strike="noStrike" kern="1200" cap="none" spc="0" normalizeH="0" baseline="0" noProof="0" dirty="0" smtClean="0">
                <a:ln>
                  <a:noFill/>
                </a:ln>
                <a:effectLst/>
                <a:uLnTx/>
                <a:uFillTx/>
                <a:cs typeface="Arial" charset="0"/>
              </a:rPr>
              <a:t>The </a:t>
            </a:r>
            <a:r>
              <a:rPr kumimoji="0" lang="en-US" i="0" u="none" strike="noStrike" kern="1200" cap="none" spc="0" normalizeH="0" baseline="0" noProof="0" dirty="0">
                <a:ln>
                  <a:noFill/>
                </a:ln>
                <a:effectLst/>
                <a:uLnTx/>
                <a:uFillTx/>
                <a:cs typeface="Arial" charset="0"/>
              </a:rPr>
              <a:t>Navy has an obligation to provide timely and accurate information to the public; keep our Sailors, Department of the Navy civilians and their families informed; and </a:t>
            </a:r>
            <a:r>
              <a:rPr kumimoji="0" lang="en-US" i="0" u="none" strike="noStrike" kern="1200" cap="none" spc="0" normalizeH="0" baseline="0" noProof="0" dirty="0" smtClean="0">
                <a:ln>
                  <a:noFill/>
                </a:ln>
                <a:effectLst/>
                <a:uLnTx/>
                <a:uFillTx/>
                <a:cs typeface="Arial" charset="0"/>
              </a:rPr>
              <a:t>build </a:t>
            </a:r>
            <a:r>
              <a:rPr kumimoji="0" lang="en-US" i="0" u="none" strike="noStrike" kern="1200" cap="none" spc="0" normalizeH="0" baseline="0" noProof="0" dirty="0">
                <a:ln>
                  <a:noFill/>
                </a:ln>
                <a:effectLst/>
                <a:uLnTx/>
                <a:uFillTx/>
                <a:cs typeface="Arial" charset="0"/>
              </a:rPr>
              <a:t>relationships with our communities. </a:t>
            </a:r>
            <a:endParaRPr kumimoji="0" lang="en-US" i="0" u="none" strike="noStrike" kern="1200" cap="none" spc="0" normalizeH="0" baseline="0" noProof="0" dirty="0" smtClean="0">
              <a:ln>
                <a:noFill/>
              </a:ln>
              <a:effectLst/>
              <a:uLnTx/>
              <a:uFillTx/>
              <a:cs typeface="Arial" charset="0"/>
            </a:endParaRPr>
          </a:p>
          <a:p>
            <a:pPr>
              <a:spcBef>
                <a:spcPct val="30000"/>
              </a:spcBef>
              <a:buFont typeface="Arial" panose="020B0604020202020204" pitchFamily="34" charset="0"/>
              <a:buChar char="•"/>
              <a:defRPr/>
            </a:pPr>
            <a:r>
              <a:rPr lang="en-US" kern="1200" dirty="0" smtClean="0">
                <a:solidFill>
                  <a:srgbClr val="000082"/>
                </a:solidFill>
                <a:cs typeface="Arial" charset="0"/>
              </a:rPr>
              <a:t>We all play a </a:t>
            </a:r>
            <a:r>
              <a:rPr lang="en-US" kern="1200" dirty="0">
                <a:solidFill>
                  <a:srgbClr val="000082"/>
                </a:solidFill>
                <a:cs typeface="Arial" charset="0"/>
              </a:rPr>
              <a:t>crucial part </a:t>
            </a:r>
            <a:r>
              <a:rPr lang="en-US" kern="1200" dirty="0" smtClean="0">
                <a:solidFill>
                  <a:srgbClr val="000082"/>
                </a:solidFill>
                <a:cs typeface="Arial" charset="0"/>
              </a:rPr>
              <a:t>in these </a:t>
            </a:r>
            <a:r>
              <a:rPr lang="en-US" kern="1200" dirty="0">
                <a:solidFill>
                  <a:srgbClr val="000082"/>
                </a:solidFill>
                <a:cs typeface="Arial" charset="0"/>
              </a:rPr>
              <a:t>communication </a:t>
            </a:r>
            <a:r>
              <a:rPr lang="en-US" kern="1200" dirty="0" smtClean="0">
                <a:solidFill>
                  <a:srgbClr val="000082"/>
                </a:solidFill>
                <a:cs typeface="Arial" charset="0"/>
              </a:rPr>
              <a:t>efforts, both on and off duty.</a:t>
            </a:r>
            <a:endParaRPr lang="en-US" kern="1200" dirty="0">
              <a:solidFill>
                <a:srgbClr val="000082"/>
              </a:solidFill>
              <a:cs typeface="Arial" charset="0"/>
            </a:endParaRPr>
          </a:p>
          <a:p>
            <a:r>
              <a:rPr lang="en-US" dirty="0"/>
              <a:t>Is </a:t>
            </a:r>
            <a:r>
              <a:rPr lang="en-US" dirty="0" smtClean="0"/>
              <a:t>an accepted risk but only a low vulnerability when:</a:t>
            </a:r>
          </a:p>
          <a:p>
            <a:pPr lvl="1"/>
            <a:r>
              <a:rPr lang="en-US" dirty="0" smtClean="0"/>
              <a:t>Users are informed and understand social media and OPSEC policies</a:t>
            </a:r>
          </a:p>
          <a:p>
            <a:pPr lvl="1"/>
            <a:r>
              <a:rPr lang="en-US" dirty="0" smtClean="0"/>
              <a:t>Use common sense </a:t>
            </a:r>
          </a:p>
          <a:p>
            <a:pPr lvl="1"/>
            <a:r>
              <a:rPr lang="en-US" dirty="0" smtClean="0"/>
              <a:t>Understand the difference between what to share and what NOT to share</a:t>
            </a:r>
          </a:p>
          <a:p>
            <a:pPr lvl="1"/>
            <a:r>
              <a:rPr lang="en-US" dirty="0" smtClean="0"/>
              <a:t>Users are aware of the information aggregation capabilities</a:t>
            </a:r>
            <a:endParaRPr lang="en-US" dirty="0"/>
          </a:p>
          <a:p>
            <a:r>
              <a:rPr lang="en-US" dirty="0"/>
              <a:t>The ignorant or apathetic user is </a:t>
            </a:r>
            <a:r>
              <a:rPr lang="en-US" dirty="0" smtClean="0"/>
              <a:t>the </a:t>
            </a:r>
            <a:r>
              <a:rPr lang="en-US" dirty="0"/>
              <a:t>Vulnerability!</a:t>
            </a:r>
          </a:p>
          <a:p>
            <a:pPr marR="0" lvl="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p:txBody>
      </p:sp>
      <p:sp>
        <p:nvSpPr>
          <p:cNvPr id="4" name="Rectangle 4"/>
          <p:cNvSpPr>
            <a:spLocks noGrp="1" noChangeArrowheads="1"/>
          </p:cNvSpPr>
          <p:nvPr>
            <p:ph type="title"/>
          </p:nvPr>
        </p:nvSpPr>
        <p:spPr>
          <a:xfrm>
            <a:off x="1562100" y="0"/>
            <a:ext cx="6024563" cy="1031358"/>
          </a:xfrm>
        </p:spPr>
        <p:txBody>
          <a:bodyPr/>
          <a:lstStyle/>
          <a:p>
            <a:r>
              <a:rPr lang="en-US" dirty="0"/>
              <a:t>Social Media in the Navy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5264" y="4747431"/>
            <a:ext cx="2115227" cy="1782025"/>
          </a:xfrm>
          <a:prstGeom prst="rect">
            <a:avLst/>
          </a:prstGeom>
        </p:spPr>
      </p:pic>
    </p:spTree>
    <p:extLst>
      <p:ext uri="{BB962C8B-B14F-4D97-AF65-F5344CB8AC3E}">
        <p14:creationId xmlns:p14="http://schemas.microsoft.com/office/powerpoint/2010/main" val="761089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5"/>
          <p:cNvSpPr>
            <a:spLocks noGrp="1" noChangeArrowheads="1"/>
          </p:cNvSpPr>
          <p:nvPr>
            <p:ph sz="half" idx="1"/>
          </p:nvPr>
        </p:nvSpPr>
        <p:spPr>
          <a:xfrm>
            <a:off x="270165" y="1258167"/>
            <a:ext cx="4424074" cy="5356225"/>
          </a:xfrm>
        </p:spPr>
        <p:txBody>
          <a:bodyPr/>
          <a:lstStyle/>
          <a:p>
            <a:pPr marL="457200" lvl="1" indent="-457200" algn="ctr">
              <a:buNone/>
            </a:pPr>
            <a:r>
              <a:rPr lang="en-US" sz="2400" u="sng" dirty="0" smtClean="0"/>
              <a:t>Pros</a:t>
            </a:r>
            <a:endParaRPr lang="en-US" sz="2400" u="sng" dirty="0"/>
          </a:p>
          <a:p>
            <a:r>
              <a:rPr lang="en-US" sz="1800" dirty="0"/>
              <a:t>For the Individual</a:t>
            </a:r>
          </a:p>
          <a:p>
            <a:pPr lvl="1"/>
            <a:r>
              <a:rPr lang="en-US" sz="1600" dirty="0"/>
              <a:t>Entertaining</a:t>
            </a:r>
          </a:p>
          <a:p>
            <a:pPr lvl="1"/>
            <a:r>
              <a:rPr lang="en-US" sz="1600" dirty="0"/>
              <a:t>Maintain Relationships</a:t>
            </a:r>
          </a:p>
          <a:p>
            <a:pPr lvl="1"/>
            <a:r>
              <a:rPr lang="en-US" sz="1600" dirty="0"/>
              <a:t>Network	</a:t>
            </a:r>
          </a:p>
          <a:p>
            <a:pPr lvl="1"/>
            <a:r>
              <a:rPr lang="en-US" sz="1600" dirty="0"/>
              <a:t>Centralized Information</a:t>
            </a:r>
          </a:p>
          <a:p>
            <a:pPr lvl="1"/>
            <a:r>
              <a:rPr lang="en-US" sz="1600" dirty="0"/>
              <a:t>Collaborate </a:t>
            </a:r>
          </a:p>
          <a:p>
            <a:pPr lvl="1"/>
            <a:endParaRPr lang="en-US" sz="1600" dirty="0"/>
          </a:p>
          <a:p>
            <a:r>
              <a:rPr lang="en-US" sz="1800" dirty="0"/>
              <a:t>For the military</a:t>
            </a:r>
          </a:p>
          <a:p>
            <a:pPr lvl="1"/>
            <a:r>
              <a:rPr lang="en-US" sz="1600" dirty="0"/>
              <a:t>Recruitment</a:t>
            </a:r>
          </a:p>
          <a:p>
            <a:pPr lvl="1"/>
            <a:r>
              <a:rPr lang="en-US" sz="1600" dirty="0"/>
              <a:t>Public Relations</a:t>
            </a:r>
          </a:p>
          <a:p>
            <a:pPr lvl="1"/>
            <a:r>
              <a:rPr lang="en-US" sz="1600" dirty="0"/>
              <a:t>Connect service member, family members &amp; the public</a:t>
            </a:r>
          </a:p>
          <a:p>
            <a:pPr lvl="1"/>
            <a:r>
              <a:rPr lang="en-US" sz="1600" dirty="0"/>
              <a:t>Solicit ideas and feedback</a:t>
            </a:r>
          </a:p>
          <a:p>
            <a:pPr lvl="1"/>
            <a:r>
              <a:rPr lang="en-US" sz="1600" dirty="0"/>
              <a:t>Official news and notes</a:t>
            </a:r>
          </a:p>
          <a:p>
            <a:pPr lvl="1"/>
            <a:r>
              <a:rPr lang="en-US" sz="1600" dirty="0"/>
              <a:t>Build relationship with </a:t>
            </a:r>
            <a:r>
              <a:rPr lang="en-US" sz="1600" dirty="0" smtClean="0"/>
              <a:t>communities</a:t>
            </a:r>
            <a:endParaRPr lang="en-US" sz="1600" dirty="0"/>
          </a:p>
        </p:txBody>
      </p:sp>
      <p:sp>
        <p:nvSpPr>
          <p:cNvPr id="2" name="Content Placeholder 1"/>
          <p:cNvSpPr>
            <a:spLocks noGrp="1"/>
          </p:cNvSpPr>
          <p:nvPr>
            <p:ph sz="half" idx="2"/>
          </p:nvPr>
        </p:nvSpPr>
        <p:spPr>
          <a:xfrm>
            <a:off x="4694238" y="1258167"/>
            <a:ext cx="4148426" cy="5356225"/>
          </a:xfrm>
        </p:spPr>
        <p:txBody>
          <a:bodyPr/>
          <a:lstStyle/>
          <a:p>
            <a:pPr marL="0" indent="0" algn="ctr">
              <a:buNone/>
            </a:pPr>
            <a:r>
              <a:rPr lang="en-US" sz="2400" u="sng" dirty="0" smtClean="0"/>
              <a:t>Cons</a:t>
            </a:r>
            <a:endParaRPr lang="en-US" sz="2400" u="sng" dirty="0"/>
          </a:p>
          <a:p>
            <a:r>
              <a:rPr lang="en-US" sz="1800" dirty="0"/>
              <a:t>Unsecure, unencrypted communications</a:t>
            </a:r>
          </a:p>
          <a:p>
            <a:r>
              <a:rPr lang="en-US" sz="1800" dirty="0"/>
              <a:t>Unrestricted access</a:t>
            </a:r>
          </a:p>
          <a:p>
            <a:r>
              <a:rPr lang="en-US" sz="1800" dirty="0"/>
              <a:t>No user/identity authentication</a:t>
            </a:r>
          </a:p>
          <a:p>
            <a:r>
              <a:rPr lang="en-US" sz="1800" dirty="0"/>
              <a:t>Easy source of PII &amp; CI</a:t>
            </a:r>
          </a:p>
          <a:p>
            <a:r>
              <a:rPr lang="en-US" sz="1800" dirty="0"/>
              <a:t>Malicious code/virus</a:t>
            </a:r>
          </a:p>
          <a:p>
            <a:r>
              <a:rPr lang="en-US" sz="1800" dirty="0"/>
              <a:t>Prime target for data aggregation </a:t>
            </a:r>
          </a:p>
          <a:p>
            <a:r>
              <a:rPr lang="en-US" sz="1800" dirty="0"/>
              <a:t>Cybercriminals</a:t>
            </a:r>
          </a:p>
          <a:p>
            <a:r>
              <a:rPr lang="en-US" sz="1800" dirty="0"/>
              <a:t>Potential to compromise certificates</a:t>
            </a:r>
          </a:p>
          <a:p>
            <a:endParaRPr lang="en-US" sz="1800" dirty="0"/>
          </a:p>
        </p:txBody>
      </p:sp>
      <p:sp>
        <p:nvSpPr>
          <p:cNvPr id="247810" name="Rectangle 2"/>
          <p:cNvSpPr>
            <a:spLocks noGrp="1" noChangeArrowheads="1"/>
          </p:cNvSpPr>
          <p:nvPr>
            <p:ph type="title"/>
          </p:nvPr>
        </p:nvSpPr>
        <p:spPr>
          <a:xfrm>
            <a:off x="1562100" y="-1"/>
            <a:ext cx="6024563" cy="1018309"/>
          </a:xfrm>
        </p:spPr>
        <p:txBody>
          <a:bodyPr/>
          <a:lstStyle/>
          <a:p>
            <a:r>
              <a:rPr lang="en-US" dirty="0" smtClean="0"/>
              <a:t>Pros </a:t>
            </a:r>
            <a:r>
              <a:rPr lang="en-US" dirty="0"/>
              <a:t>&amp; </a:t>
            </a:r>
            <a:r>
              <a:rPr lang="en-US" dirty="0" smtClean="0"/>
              <a:t>Cons </a:t>
            </a:r>
            <a:r>
              <a:rPr lang="en-US" dirty="0"/>
              <a:t>of Social Media</a:t>
            </a:r>
          </a:p>
        </p:txBody>
      </p:sp>
    </p:spTree>
    <p:extLst>
      <p:ext uri="{BB962C8B-B14F-4D97-AF65-F5344CB8AC3E}">
        <p14:creationId xmlns:p14="http://schemas.microsoft.com/office/powerpoint/2010/main" val="3493725083"/>
      </p:ext>
    </p:extLst>
  </p:cSld>
  <p:clrMapOvr>
    <a:masterClrMapping/>
  </p:clrMapOvr>
</p:sld>
</file>

<file path=ppt/theme/theme1.xml><?xml version="1.0" encoding="utf-8"?>
<a:theme xmlns:a="http://schemas.openxmlformats.org/drawingml/2006/main" name="Default Design">
  <a:themeElements>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7514B668718747B50FD8D3FBC9A9FD" ma:contentTypeVersion="2" ma:contentTypeDescription="Create a new document." ma:contentTypeScope="" ma:versionID="025348b496729f70edb797c06daa259a">
  <xsd:schema xmlns:xsd="http://www.w3.org/2001/XMLSchema" xmlns:xs="http://www.w3.org/2001/XMLSchema" xmlns:p="http://schemas.microsoft.com/office/2006/metadata/properties" xmlns:ns2="9531640f-78ea-4460-8e48-ef6906173333" targetNamespace="http://schemas.microsoft.com/office/2006/metadata/properties" ma:root="true" ma:fieldsID="562a10e13676cb9b739c7af378dbb7f9" ns2:_="">
    <xsd:import namespace="9531640f-78ea-4460-8e48-ef690617333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1640f-78ea-4460-8e48-ef69061733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00E737-2D68-401A-B825-834025604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1640f-78ea-4460-8e48-ef69061733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1047BB-DB52-4179-9CEC-5F45D4099851}">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9531640f-78ea-4460-8e48-ef6906173333"/>
    <ds:schemaRef ds:uri="http://www.w3.org/XML/1998/namespace"/>
  </ds:schemaRefs>
</ds:datastoreItem>
</file>

<file path=customXml/itemProps3.xml><?xml version="1.0" encoding="utf-8"?>
<ds:datastoreItem xmlns:ds="http://schemas.openxmlformats.org/officeDocument/2006/customXml" ds:itemID="{EFC56D62-38C5-4B38-BA18-A4BAD4E0AA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22725</TotalTime>
  <Words>5390</Words>
  <Application>Microsoft Office PowerPoint</Application>
  <PresentationFormat>On-screen Show (4:3)</PresentationFormat>
  <Paragraphs>498</Paragraphs>
  <Slides>37</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Arial,Sans-Serif</vt:lpstr>
      <vt:lpstr>Helvetica Neue</vt:lpstr>
      <vt:lpstr>Times New Roman</vt:lpstr>
      <vt:lpstr>Default Design</vt:lpstr>
      <vt:lpstr>PowerPoint Presentation</vt:lpstr>
      <vt:lpstr>Overview</vt:lpstr>
      <vt:lpstr>Operations Security </vt:lpstr>
      <vt:lpstr>Critical Information</vt:lpstr>
      <vt:lpstr>Personal Information</vt:lpstr>
      <vt:lpstr>Vulnerability</vt:lpstr>
      <vt:lpstr>Your Social Media Profile</vt:lpstr>
      <vt:lpstr>Social Media in the Navy</vt:lpstr>
      <vt:lpstr>Pros &amp; Cons of Social Media</vt:lpstr>
      <vt:lpstr>Your Security Clearance</vt:lpstr>
      <vt:lpstr>Social Media Cost</vt:lpstr>
      <vt:lpstr>Consider the Terms of Service </vt:lpstr>
      <vt:lpstr>Privacy &amp; Security</vt:lpstr>
      <vt:lpstr>Social Engineering</vt:lpstr>
      <vt:lpstr>PowerPoint Presentation</vt:lpstr>
      <vt:lpstr>Do – Use Common Sense</vt:lpstr>
      <vt:lpstr>Do – Verify </vt:lpstr>
      <vt:lpstr>Do – Utilize Privacy Settings</vt:lpstr>
      <vt:lpstr>Do – Use Discretion</vt:lpstr>
      <vt:lpstr>Do – Be Informed</vt:lpstr>
      <vt:lpstr>Don’t – Rely on Privacy Settings</vt:lpstr>
      <vt:lpstr>Don’t – Check-In</vt:lpstr>
      <vt:lpstr>Don’t – Geotag</vt:lpstr>
      <vt:lpstr>Don’t – Discuss Details</vt:lpstr>
      <vt:lpstr>Don’t – Make the Headlines</vt:lpstr>
      <vt:lpstr>Intro to Ubiquitous Technical Surveillance (UTS)</vt:lpstr>
      <vt:lpstr>Examples of UTS Threats</vt:lpstr>
      <vt:lpstr>What Type of Information  is being Sold?</vt:lpstr>
      <vt:lpstr>How do third parties  keep track of you online?</vt:lpstr>
      <vt:lpstr>Smartphone Applications</vt:lpstr>
      <vt:lpstr>TIKTOK</vt:lpstr>
      <vt:lpstr>Operational Impact</vt:lpstr>
      <vt:lpstr>Understanding Mitigations</vt:lpstr>
      <vt:lpstr>UTS Check-up</vt:lpstr>
      <vt:lpstr>OPSEC in the Digital World Summary – One Navy Team</vt:lpstr>
      <vt:lpstr>References</vt:lpstr>
      <vt:lpstr>Contact Information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OPSEC and Social Networking</dc:title>
  <dc:creator>.</dc:creator>
  <cp:lastModifiedBy>Farnsworth, Daniel A LTJG USN NAVIFOR SUFFOLK VA (USA)</cp:lastModifiedBy>
  <cp:revision>737</cp:revision>
  <cp:lastPrinted>2021-01-04T17:39:03Z</cp:lastPrinted>
  <dcterms:created xsi:type="dcterms:W3CDTF">2009-08-24T15:39:14Z</dcterms:created>
  <dcterms:modified xsi:type="dcterms:W3CDTF">2023-05-10T18:20:12Z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0x010100A07514B668718747B50FD8D3FBC9A9FD</vt:lpwstr>
  </property>
</Properties>
</file>